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70"/>
  </p:notesMasterIdLst>
  <p:handoutMasterIdLst>
    <p:handoutMasterId r:id="rId71"/>
  </p:handoutMasterIdLst>
  <p:sldIdLst>
    <p:sldId id="289" r:id="rId2"/>
    <p:sldId id="258" r:id="rId3"/>
    <p:sldId id="282" r:id="rId4"/>
    <p:sldId id="260" r:id="rId5"/>
    <p:sldId id="351" r:id="rId6"/>
    <p:sldId id="352" r:id="rId7"/>
    <p:sldId id="353" r:id="rId8"/>
    <p:sldId id="354" r:id="rId9"/>
    <p:sldId id="414" r:id="rId10"/>
    <p:sldId id="356" r:id="rId11"/>
    <p:sldId id="355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6" r:id="rId52"/>
    <p:sldId id="397" r:id="rId53"/>
    <p:sldId id="398" r:id="rId54"/>
    <p:sldId id="399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3" r:id="rId69"/>
  </p:sldIdLst>
  <p:sldSz cx="9144000" cy="6858000" type="screen4x3"/>
  <p:notesSz cx="6805613" cy="9939338"/>
  <p:embeddedFontLst>
    <p:embeddedFont>
      <p:font typeface="Tahoma" pitchFamily="34" charset="0"/>
      <p:regular r:id="rId72"/>
      <p:bold r:id="rId73"/>
    </p:embeddedFont>
    <p:embeddedFont>
      <p:font typeface="맑은 고딕" pitchFamily="50" charset="-127"/>
      <p:regular r:id="rId74"/>
      <p:bold r:id="rId75"/>
    </p:embeddedFont>
    <p:embeddedFont>
      <p:font typeface="HY견고딕" pitchFamily="18" charset="-127"/>
      <p:regular r:id="rId76"/>
    </p:embeddedFont>
    <p:embeddedFont>
      <p:font typeface="Cambria Math" pitchFamily="18" charset="0"/>
      <p:regular r:id="rId77"/>
    </p:embeddedFont>
    <p:embeddedFont>
      <p:font typeface="나눔손글씨 펜" charset="-127"/>
      <p:regular r:id="rId7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>
      <p:cViewPr varScale="1">
        <p:scale>
          <a:sx n="106" d="100"/>
          <a:sy n="106" d="100"/>
        </p:scale>
        <p:origin x="-117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orient="horz" pos="3131"/>
        <p:guide pos="216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CA642-BD8C-4863-AE8E-275220A3C5A7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2D2D1-5EFB-4AA6-804B-33AE36D56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643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2D2D1-5EFB-4AA6-804B-33AE36D5606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697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2018-02-05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3.png"/><Relationship Id="rId7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png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비지도</a:t>
            </a:r>
            <a:r>
              <a:rPr lang="en-US" altLang="ko-KR" dirty="0" smtClean="0"/>
              <a:t> </a:t>
            </a:r>
            <a:r>
              <a:rPr lang="ko-KR" altLang="en-US" smtClean="0"/>
              <a:t>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군집화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군집화 문제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/>
                  <a:t>에서 식 </a:t>
                </a:r>
                <a:r>
                  <a:rPr lang="en-US" altLang="ko-KR" dirty="0" smtClean="0"/>
                  <a:t>(6.1)</a:t>
                </a:r>
                <a:r>
                  <a:rPr lang="ko-KR" altLang="en-US" dirty="0" smtClean="0"/>
                  <a:t>을 만족하는 군집집합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𝐶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찾아내는 작업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군집의 개수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 smtClean="0"/>
                  <a:t>는 주어지는 경우와 자동으로 찾아야 하는 경우가 있음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군집화를 부류 발견 작업이라 부르기도 함</a:t>
                </a:r>
                <a:endParaRPr lang="en-US" altLang="ko-KR" dirty="0" smtClean="0"/>
              </a:p>
              <a:p>
                <a:r>
                  <a:rPr lang="ko-KR" altLang="en-US" dirty="0" smtClean="0"/>
                  <a:t>군집화의 주관성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7"/>
            <a:ext cx="4394415" cy="1084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11352"/>
            <a:ext cx="7909769" cy="1949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86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i="1" dirty="0" smtClean="0"/>
              <a:t>k</a:t>
            </a:r>
            <a:r>
              <a:rPr lang="en-US" altLang="ko-KR" dirty="0" smtClean="0"/>
              <a:t>-</a:t>
            </a:r>
            <a:r>
              <a:rPr lang="ko-KR" altLang="en-US" dirty="0" smtClean="0"/>
              <a:t>평균 알고리즘의 특성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단순하지만 성능이 좋아 인기 좋음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직관적으로 이해하기 쉽고 구현 쉬움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군집 개수 </a:t>
            </a:r>
            <a:r>
              <a:rPr lang="en-US" altLang="ko-KR" i="1" dirty="0" smtClean="0"/>
              <a:t>k</a:t>
            </a:r>
            <a:r>
              <a:rPr lang="ko-KR" altLang="en-US" dirty="0" smtClean="0"/>
              <a:t>를 알려줘야 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78710"/>
            <a:ext cx="6598213" cy="3865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22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i="1" dirty="0" smtClean="0"/>
                  <a:t>k</a:t>
                </a:r>
                <a:r>
                  <a:rPr lang="en-US" altLang="ko-KR" dirty="0" smtClean="0"/>
                  <a:t>-</a:t>
                </a:r>
                <a:r>
                  <a:rPr lang="ko-KR" altLang="en-US" dirty="0" smtClean="0"/>
                  <a:t>평균과 </a:t>
                </a:r>
                <a:r>
                  <a:rPr lang="en-US" altLang="ko-KR" i="1" dirty="0" smtClean="0"/>
                  <a:t>k</a:t>
                </a:r>
                <a:r>
                  <a:rPr lang="en-US" altLang="ko-KR" dirty="0" smtClean="0"/>
                  <a:t>-</a:t>
                </a:r>
                <a:r>
                  <a:rPr lang="en-US" altLang="ko-KR" dirty="0" err="1" smtClean="0"/>
                  <a:t>medoids</a:t>
                </a:r>
                <a:endParaRPr lang="en-US" altLang="ko-KR" dirty="0" smtClean="0"/>
              </a:p>
              <a:p>
                <a:pPr lvl="1"/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 smtClean="0"/>
                  <a:t>평균은</a:t>
                </a:r>
                <a:r>
                  <a:rPr lang="en-US" altLang="ko-KR" dirty="0" smtClean="0"/>
                  <a:t> [</a:t>
                </a:r>
                <a:r>
                  <a:rPr lang="ko-KR" altLang="en-US" dirty="0" smtClean="0"/>
                  <a:t>알고리즘 </a:t>
                </a:r>
                <a:r>
                  <a:rPr lang="en-US" altLang="ko-KR" dirty="0" smtClean="0"/>
                  <a:t>6-1]</a:t>
                </a:r>
                <a:r>
                  <a:rPr lang="ko-KR" altLang="en-US" dirty="0" smtClean="0"/>
                  <a:t>의 라인 </a:t>
                </a:r>
                <a:r>
                  <a:rPr lang="en-US" altLang="ko-KR" dirty="0" smtClean="0"/>
                  <a:t>7</a:t>
                </a:r>
                <a:r>
                  <a:rPr lang="ko-KR" altLang="en-US" dirty="0" smtClean="0"/>
                  <a:t>에서 샘플의 평균으로 군집 중심을 갱신</a:t>
                </a:r>
                <a:endParaRPr lang="en-US" altLang="ko-KR" dirty="0" smtClean="0"/>
              </a:p>
              <a:p>
                <a:pPr lvl="1"/>
                <a:r>
                  <a:rPr lang="en-US" altLang="ko-KR" i="1" dirty="0" smtClean="0"/>
                  <a:t>k</a:t>
                </a:r>
                <a:r>
                  <a:rPr lang="en-US" altLang="ko-KR" dirty="0" smtClean="0"/>
                  <a:t>-</a:t>
                </a:r>
                <a:r>
                  <a:rPr lang="en-US" altLang="ko-KR" dirty="0" err="1" smtClean="0"/>
                  <a:t>medoids</a:t>
                </a:r>
                <a:r>
                  <a:rPr lang="ko-KR" altLang="en-US" dirty="0" smtClean="0"/>
                  <a:t>는 대표를 뽑아 뽑힌 대표로 군집 중심을 갱신</a:t>
                </a:r>
                <a:r>
                  <a:rPr lang="en-US" altLang="ko-KR" dirty="0" smtClean="0"/>
                  <a:t>(</a:t>
                </a:r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 smtClean="0"/>
                  <a:t>평균에 비해 잡음에 둔감</a:t>
                </a:r>
                <a:r>
                  <a:rPr lang="en-US" altLang="ko-KR" dirty="0" smtClean="0"/>
                  <a:t>)</a:t>
                </a:r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r>
                  <a:rPr lang="ko-KR" altLang="en-US" dirty="0" smtClean="0"/>
                  <a:t>최적화 문제로 해석</a:t>
                </a:r>
                <a:endParaRPr lang="en-US" altLang="ko-KR" dirty="0" smtClean="0"/>
              </a:p>
              <a:p>
                <a:pPr lvl="1"/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 smtClean="0"/>
                  <a:t>평균은 식 </a:t>
                </a:r>
                <a:r>
                  <a:rPr lang="en-US" altLang="ko-KR" dirty="0" smtClean="0"/>
                  <a:t>(6.2)</a:t>
                </a:r>
                <a:r>
                  <a:rPr lang="ko-KR" altLang="en-US" dirty="0" smtClean="0"/>
                  <a:t>의 목적함수를 최소화하는 알고리즘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 smtClean="0"/>
                  <a:t>는 군집 배정 정보를 나타내는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k*n </a:t>
                </a:r>
                <a:r>
                  <a:rPr lang="ko-KR" altLang="en-US" dirty="0" smtClean="0"/>
                  <a:t>행렬</a:t>
                </a:r>
                <a:r>
                  <a:rPr lang="en-US" altLang="ko-KR" dirty="0" smtClean="0"/>
                  <a:t>(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샘플이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/>
                  <a:t>번째 군집에 배정되었다면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1, </a:t>
                </a:r>
                <a:r>
                  <a:rPr lang="ko-KR" altLang="en-US" dirty="0" smtClean="0"/>
                  <a:t>그렇지 않으면 </a:t>
                </a:r>
                <a:r>
                  <a:rPr lang="en-US" altLang="ko-KR" dirty="0" smtClean="0"/>
                  <a:t>0)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59626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5" y="5373216"/>
            <a:ext cx="6408712" cy="88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907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92675"/>
            <a:ext cx="8136904" cy="2568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161727"/>
            <a:ext cx="5472608" cy="1139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053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352928" cy="5339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920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다중 시작 </a:t>
            </a:r>
            <a:r>
              <a:rPr lang="en-US" altLang="ko-KR" i="1" dirty="0"/>
              <a:t>k</a:t>
            </a:r>
            <a:r>
              <a:rPr lang="en-US" altLang="ko-KR" dirty="0"/>
              <a:t>-</a:t>
            </a:r>
            <a:r>
              <a:rPr lang="ko-KR" altLang="en-US" dirty="0" smtClean="0"/>
              <a:t>평균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i="1" dirty="0" smtClean="0"/>
              <a:t>k</a:t>
            </a:r>
            <a:r>
              <a:rPr lang="en-US" altLang="ko-KR" dirty="0" smtClean="0"/>
              <a:t>-</a:t>
            </a:r>
            <a:r>
              <a:rPr lang="ko-KR" altLang="en-US" dirty="0" smtClean="0"/>
              <a:t>평균은</a:t>
            </a:r>
            <a:r>
              <a:rPr lang="en-US" altLang="ko-KR" dirty="0" smtClean="0"/>
              <a:t> [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6-1]</a:t>
            </a:r>
            <a:r>
              <a:rPr lang="ko-KR" altLang="en-US" dirty="0" smtClean="0"/>
              <a:t>의 라인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에서 초기 군집 중심이 달라지면 최종 결과가 달라짐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다중 시작은 서로 다른 초기 군집 중심을 가지고 여러 번 수행한 다음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가장 좋은 품질의 해를 취함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6951"/>
            <a:ext cx="8009334" cy="2680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151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EM </a:t>
                </a:r>
                <a:r>
                  <a:rPr lang="ko-KR" altLang="en-US" dirty="0" smtClean="0"/>
                  <a:t>기초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i="1" dirty="0" smtClean="0"/>
                  <a:t>k</a:t>
                </a:r>
                <a:r>
                  <a:rPr lang="en-US" altLang="ko-KR" dirty="0" smtClean="0"/>
                  <a:t>-</a:t>
                </a:r>
                <a:r>
                  <a:rPr lang="ko-KR" altLang="en-US" dirty="0" smtClean="0"/>
                  <a:t>평균에서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훈련집합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 smtClean="0"/>
                  <a:t>와 군집집합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𝐀</m:t>
                    </m:r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는 각각 입력단과 </a:t>
                </a:r>
                <a:r>
                  <a:rPr lang="ko-KR" altLang="en-US" dirty="0" err="1" smtClean="0"/>
                  <a:t>출력단에서</a:t>
                </a:r>
                <a:r>
                  <a:rPr lang="ko-KR" altLang="en-US" dirty="0" smtClean="0"/>
                  <a:t> 관찰 가능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중간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단계의 입시 변수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𝑍</m:t>
                    </m:r>
                  </m:oMath>
                </a14:m>
                <a:r>
                  <a:rPr lang="en-US" altLang="ko-KR" dirty="0" smtClean="0"/>
                  <a:t>(</a:t>
                </a:r>
                <a:r>
                  <a:rPr lang="ko-KR" altLang="en-US" dirty="0" err="1" smtClean="0"/>
                  <a:t>입</a:t>
                </a:r>
                <a:r>
                  <a:rPr lang="ko-KR" altLang="en-US" dirty="0" err="1"/>
                  <a:t>출</a:t>
                </a:r>
                <a:r>
                  <a:rPr lang="ko-KR" altLang="en-US" dirty="0" err="1" smtClean="0"/>
                  <a:t>력단에서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보이지 않기 때문에 은닉변수라</a:t>
                </a:r>
                <a:r>
                  <a:rPr lang="en-US" altLang="ko-KR" baseline="30000" dirty="0" smtClean="0"/>
                  <a:t>latent variable</a:t>
                </a:r>
                <a:r>
                  <a:rPr lang="ko-KR" altLang="en-US" baseline="30000" dirty="0" smtClean="0"/>
                  <a:t> </a:t>
                </a:r>
                <a:r>
                  <a:rPr lang="ko-KR" altLang="en-US" dirty="0" smtClean="0"/>
                  <a:t>부름</a:t>
                </a:r>
                <a:r>
                  <a:rPr lang="en-US" altLang="ko-KR" dirty="0" smtClean="0"/>
                  <a:t>)</a:t>
                </a:r>
                <a:endParaRPr lang="en-US" altLang="ko-KR" b="1" dirty="0" smtClean="0"/>
              </a:p>
              <a:p>
                <a:pPr lvl="1"/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 smtClean="0"/>
                  <a:t>평균은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𝑍</m:t>
                    </m:r>
                  </m:oMath>
                </a14:m>
                <a:r>
                  <a:rPr lang="ko-KR" altLang="en-US" dirty="0" smtClean="0"/>
                  <a:t>의 추정</a:t>
                </a:r>
                <a:r>
                  <a:rPr lang="en-US" altLang="ko-KR" dirty="0" smtClean="0"/>
                  <a:t>(E </a:t>
                </a:r>
                <a:r>
                  <a:rPr lang="ko-KR" altLang="en-US" dirty="0" smtClean="0"/>
                  <a:t>단계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과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 smtClean="0"/>
                  <a:t>의 추정</a:t>
                </a:r>
                <a:r>
                  <a:rPr lang="en-US" altLang="ko-KR" dirty="0" smtClean="0"/>
                  <a:t>(M </a:t>
                </a:r>
                <a:r>
                  <a:rPr lang="ko-KR" altLang="en-US" dirty="0" smtClean="0"/>
                  <a:t>단계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을 번갈아 가면 수행하는 </a:t>
                </a:r>
                <a:r>
                  <a:rPr lang="en-US" altLang="ko-KR" dirty="0" smtClean="0"/>
                  <a:t>EM </a:t>
                </a:r>
                <a:r>
                  <a:rPr lang="ko-KR" altLang="en-US" dirty="0" smtClean="0"/>
                  <a:t>알고리즘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01" y="3068960"/>
            <a:ext cx="44196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821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친밀도 전파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친밀도 전파 알고리즘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책임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𝐑</m:t>
                    </m:r>
                  </m:oMath>
                </a14:m>
                <a:r>
                  <a:rPr lang="ko-KR" altLang="en-US" dirty="0" smtClean="0"/>
                  <a:t>과 가용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 smtClean="0"/>
                  <a:t>라는 두 종류의 친밀도 행렬을 이용하여 군집화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군집 개수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 smtClean="0"/>
                  <a:t>를 자동으로 알아냄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r>
                  <a:rPr lang="ko-KR" altLang="en-US" dirty="0" smtClean="0"/>
                  <a:t>샘플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 smtClean="0"/>
                  <a:t>의 유사도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𝑖𝑘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38" y="3429000"/>
            <a:ext cx="7489080" cy="341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947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친밀도 전파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책임 </a:t>
                </a:r>
                <a:r>
                  <a:rPr lang="ko-KR" altLang="en-US" dirty="0"/>
                  <a:t>행렬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𝐑</m:t>
                    </m:r>
                  </m:oMath>
                </a14:m>
                <a:r>
                  <a:rPr lang="ko-KR" altLang="en-US" dirty="0"/>
                  <a:t>과 가용 행렬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 err="1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계산</a:t>
                </a:r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" y="1628800"/>
            <a:ext cx="71628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9" y="2276872"/>
            <a:ext cx="7162801" cy="85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4" y="3356993"/>
            <a:ext cx="7130296" cy="2638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178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친밀도 전파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자가 유사도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𝑘𝑘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유사도의 최솟값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중앙값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메디안</a:t>
                </a:r>
                <a:r>
                  <a:rPr lang="en-US" altLang="ko-KR" dirty="0" smtClean="0"/>
                  <a:t>), </a:t>
                </a:r>
                <a:r>
                  <a:rPr lang="ko-KR" altLang="en-US" dirty="0" smtClean="0"/>
                  <a:t>최댓값 중에서 선택</a:t>
                </a:r>
                <a:r>
                  <a:rPr lang="en-US" altLang="ko-KR" dirty="0" smtClean="0"/>
                  <a:t>(</a:t>
                </a:r>
                <a:r>
                  <a:rPr lang="ko-KR" altLang="en-US" dirty="0" err="1" smtClean="0"/>
                  <a:t>하이퍼</a:t>
                </a:r>
                <a:r>
                  <a:rPr lang="ko-KR" altLang="en-US" dirty="0" smtClean="0"/>
                  <a:t> 매개변수임</a:t>
                </a:r>
                <a:r>
                  <a:rPr lang="en-US" altLang="ko-KR" dirty="0" smtClean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최솟값은 적은 수의 군집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최댓값은 많은 수의 군집을 생성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중앙값은 중간 정도</a:t>
                </a:r>
                <a:endParaRPr lang="en-US" altLang="ko-KR" dirty="0" smtClean="0"/>
              </a:p>
              <a:p>
                <a:r>
                  <a:rPr lang="ko-KR" altLang="en-US" dirty="0" smtClean="0"/>
                  <a:t>자가 친밀도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𝑘𝑘</m:t>
                        </m:r>
                      </m:sub>
                    </m:sSub>
                  </m:oMath>
                </a14:m>
                <a:r>
                  <a:rPr lang="ko-KR" altLang="en-US" dirty="0" smtClean="0"/>
                  <a:t>와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𝑘𝑘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𝑘𝑘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식 </a:t>
                </a:r>
                <a:r>
                  <a:rPr lang="en-US" altLang="ko-KR" dirty="0" smtClean="0"/>
                  <a:t>(6.4)</a:t>
                </a:r>
                <a:r>
                  <a:rPr lang="ko-KR" altLang="en-US" dirty="0" smtClean="0"/>
                  <a:t>를 그대로 사용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즉 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𝑘𝑘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식</a:t>
                </a:r>
                <a:r>
                  <a:rPr lang="en-US" altLang="ko-KR" dirty="0" smtClean="0"/>
                  <a:t> (6.6)</a:t>
                </a:r>
                <a:r>
                  <a:rPr lang="ko-KR" altLang="en-US" dirty="0" smtClean="0"/>
                  <a:t>으로 계산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248" y="3262665"/>
            <a:ext cx="38766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73" y="4293096"/>
            <a:ext cx="68008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046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지도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학습과 비지도 학습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지금까지는 훈련집합으로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 smtClean="0"/>
                  <a:t>와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 smtClean="0"/>
                  <a:t>가 주어지는 지도 학습</a:t>
                </a:r>
                <a:r>
                  <a:rPr lang="en-US" altLang="ko-KR" baseline="30000" dirty="0" smtClean="0"/>
                  <a:t>supervised learning</a:t>
                </a:r>
              </a:p>
              <a:p>
                <a:pPr lvl="1"/>
                <a:r>
                  <a:rPr lang="en-US" altLang="ko-KR" dirty="0" smtClean="0"/>
                  <a:t>6</a:t>
                </a:r>
                <a:r>
                  <a:rPr lang="ko-KR" altLang="en-US" dirty="0" smtClean="0"/>
                  <a:t>장은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 smtClean="0"/>
                  <a:t>만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주어지는 비지도 학습</a:t>
                </a:r>
                <a:r>
                  <a:rPr lang="en-US" altLang="ko-KR" baseline="30000" dirty="0" smtClean="0"/>
                  <a:t>unsupervised learning</a:t>
                </a:r>
                <a:endParaRPr lang="en-US" altLang="ko-KR" dirty="0" smtClean="0"/>
              </a:p>
              <a:p>
                <a:r>
                  <a:rPr lang="ko-KR" altLang="en-US" dirty="0" smtClean="0"/>
                  <a:t>다양한 응용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맞춤 광고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차원 축소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데이터 압축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데이터 가시화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특징 추출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생성 모델 구축 등</a:t>
                </a:r>
                <a:endParaRPr lang="en-US" altLang="ko-KR" dirty="0" smtClean="0"/>
              </a:p>
              <a:p>
                <a:r>
                  <a:rPr lang="ko-KR" altLang="en-US" dirty="0" smtClean="0"/>
                  <a:t>현대 기계 학습에서 더욱 중요해짐</a:t>
                </a:r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친밀도 전파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55" y="2364089"/>
            <a:ext cx="7300090" cy="4155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98" y="994008"/>
            <a:ext cx="7331278" cy="1376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16016" y="2780928"/>
            <a:ext cx="1944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600" dirty="0" smtClean="0">
                <a:solidFill>
                  <a:srgbClr val="0000FF"/>
                </a:solidFill>
              </a:rPr>
              <a:t>라인 </a:t>
            </a:r>
            <a:r>
              <a:rPr lang="en-US" altLang="ko-KR" sz="1600" dirty="0" smtClean="0">
                <a:solidFill>
                  <a:srgbClr val="0000FF"/>
                </a:solidFill>
              </a:rPr>
              <a:t>9&amp;13</a:t>
            </a:r>
            <a:r>
              <a:rPr lang="ko-KR" altLang="en-US" sz="1600" dirty="0" smtClean="0">
                <a:solidFill>
                  <a:srgbClr val="0000FF"/>
                </a:solidFill>
              </a:rPr>
              <a:t>은 </a:t>
            </a:r>
            <a:r>
              <a:rPr lang="ko-KR" altLang="en-US" sz="1600" dirty="0" err="1" smtClean="0">
                <a:solidFill>
                  <a:srgbClr val="0000FF"/>
                </a:solidFill>
              </a:rPr>
              <a:t>진자</a:t>
            </a:r>
            <a:r>
              <a:rPr lang="ko-KR" altLang="en-US" sz="1600" dirty="0" smtClean="0">
                <a:solidFill>
                  <a:srgbClr val="0000FF"/>
                </a:solidFill>
              </a:rPr>
              <a:t> 현상을 </a:t>
            </a:r>
            <a:endParaRPr lang="en-US" altLang="ko-KR" sz="1600" dirty="0" smtClean="0">
              <a:solidFill>
                <a:srgbClr val="0000FF"/>
              </a:solidFill>
            </a:endParaRPr>
          </a:p>
          <a:p>
            <a:r>
              <a:rPr lang="ko-KR" altLang="en-US" sz="1600" dirty="0" smtClean="0">
                <a:solidFill>
                  <a:srgbClr val="0000FF"/>
                </a:solidFill>
              </a:rPr>
              <a:t>방지하기 위해 </a:t>
            </a:r>
            <a:r>
              <a:rPr lang="ko-KR" altLang="en-US" sz="1600" dirty="0" err="1" smtClean="0">
                <a:solidFill>
                  <a:srgbClr val="0000FF"/>
                </a:solidFill>
              </a:rPr>
              <a:t>댐핑</a:t>
            </a:r>
            <a:r>
              <a:rPr lang="ko-KR" altLang="en-US" sz="1600" dirty="0" smtClean="0">
                <a:solidFill>
                  <a:srgbClr val="0000FF"/>
                </a:solidFill>
              </a:rPr>
              <a:t> 인자 적용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76056" y="5733256"/>
            <a:ext cx="1944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600" dirty="0" smtClean="0">
                <a:solidFill>
                  <a:srgbClr val="0000FF"/>
                </a:solidFill>
              </a:rPr>
              <a:t>자신의 자가 친밀도가 최고이면 군집 대표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427984" y="6021288"/>
            <a:ext cx="648072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5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밀도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추정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4896544" cy="5688632"/>
              </a:xfrm>
            </p:spPr>
            <p:txBody>
              <a:bodyPr/>
              <a:lstStyle/>
              <a:p>
                <a:r>
                  <a:rPr lang="en-US" altLang="ko-KR" dirty="0" smtClean="0"/>
                  <a:t>6.4.1 </a:t>
                </a:r>
                <a:r>
                  <a:rPr lang="ko-KR" altLang="en-US" dirty="0" err="1" smtClean="0"/>
                  <a:t>커널</a:t>
                </a:r>
                <a:r>
                  <a:rPr lang="ko-KR" altLang="en-US" dirty="0" smtClean="0"/>
                  <a:t> 밀도 추정</a:t>
                </a:r>
                <a:endParaRPr lang="en-US" altLang="ko-KR" dirty="0" smtClean="0"/>
              </a:p>
              <a:p>
                <a:r>
                  <a:rPr lang="en-US" altLang="ko-KR" dirty="0" smtClean="0"/>
                  <a:t>6.4.2 </a:t>
                </a:r>
                <a:r>
                  <a:rPr lang="ko-KR" altLang="en-US" dirty="0" err="1" smtClean="0"/>
                  <a:t>가우시안</a:t>
                </a:r>
                <a:r>
                  <a:rPr lang="ko-KR" altLang="en-US" dirty="0" smtClean="0"/>
                  <a:t> 혼합</a:t>
                </a:r>
                <a:endParaRPr lang="en-US" altLang="ko-KR" dirty="0" smtClean="0"/>
              </a:p>
              <a:p>
                <a:r>
                  <a:rPr lang="en-US" altLang="ko-KR" dirty="0" smtClean="0"/>
                  <a:t>6.4.3 EM </a:t>
                </a:r>
                <a:r>
                  <a:rPr lang="ko-KR" altLang="en-US" dirty="0" smtClean="0"/>
                  <a:t>알고리즘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ko-KR" altLang="en-US" dirty="0" smtClean="0"/>
                  <a:t>밀도 추정 문제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어떤 점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에서 데이터가 발생할 확률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즉 확률분포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구하는 문제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예를 들어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6-8</a:t>
                </a:r>
                <a:r>
                  <a:rPr lang="ko-KR" altLang="en-US" dirty="0" smtClean="0"/>
                  <a:t>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ko-KR" dirty="0" smtClean="0"/>
                  <a:t>&gt;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  <a:ea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4896544" cy="5688632"/>
              </a:xfrm>
              <a:blipFill rotWithShape="1">
                <a:blip r:embed="rId2"/>
                <a:stretch>
                  <a:fillRect l="-9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996952"/>
            <a:ext cx="3278964" cy="321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24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6.4.1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밀도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추정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히스토그램 방법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특징 공간을 칸의 집합으로 분할한 다음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칸에 있는 샘플의 빈도를 세어 식 </a:t>
                </a:r>
                <a:r>
                  <a:rPr lang="en-US" altLang="ko-KR" dirty="0" smtClean="0"/>
                  <a:t>(6.7)</a:t>
                </a:r>
                <a:r>
                  <a:rPr lang="ko-KR" altLang="en-US" dirty="0" smtClean="0"/>
                  <a:t>로 추정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  <m:r>
                          <a:rPr lang="en-US" altLang="ko-KR" i="1">
                            <a:latin typeface="Cambria Math"/>
                          </a:rPr>
                          <m:t>=+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80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=0.05</m:t>
                    </m:r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여러 문제점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매끄럽지 못하고 계단 모양을 띠는 확률밀도함수가 됨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칸의 크기와 위치에 민감함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5667003" cy="589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738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6.4.1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밀도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추정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err="1" smtClean="0"/>
                  <a:t>커널</a:t>
                </a:r>
                <a:r>
                  <a:rPr lang="ko-KR" altLang="en-US" dirty="0" smtClean="0"/>
                  <a:t> 밀도 </a:t>
                </a:r>
                <a:r>
                  <a:rPr lang="ko-KR" altLang="en-US" dirty="0" err="1" smtClean="0"/>
                  <a:t>추정법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점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에 </a:t>
                </a: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6-9]</a:t>
                </a:r>
                <a:r>
                  <a:rPr lang="ko-KR" altLang="en-US" dirty="0" smtClean="0"/>
                  <a:t>가 예시하는 </a:t>
                </a:r>
                <a:r>
                  <a:rPr lang="ko-KR" altLang="en-US" dirty="0" err="1" smtClean="0"/>
                  <a:t>커널을</a:t>
                </a:r>
                <a:r>
                  <a:rPr lang="ko-KR" altLang="en-US" dirty="0" smtClean="0"/>
                  <a:t> 씌우고 </a:t>
                </a:r>
                <a:r>
                  <a:rPr lang="ko-KR" altLang="en-US" dirty="0" err="1" smtClean="0"/>
                  <a:t>커널</a:t>
                </a:r>
                <a:r>
                  <a:rPr lang="ko-KR" altLang="en-US" dirty="0" smtClean="0"/>
                  <a:t> 안에 있는 샘플의 가중 합을 이용함 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대역폭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h</m:t>
                    </m:r>
                  </m:oMath>
                </a14:m>
                <a:r>
                  <a:rPr lang="ko-KR" altLang="en-US" dirty="0" smtClean="0"/>
                  <a:t>의 크기가 중요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95" y="4365104"/>
            <a:ext cx="3594720" cy="173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7488832" cy="1484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20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6.4.1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밀도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추정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 smtClean="0"/>
              <a:t>히스토그램 방법과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밀도 추정법의 비교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커널</a:t>
            </a:r>
            <a:r>
              <a:rPr lang="ko-KR" altLang="en-US" dirty="0" smtClean="0"/>
              <a:t> 밀도 </a:t>
            </a:r>
            <a:r>
              <a:rPr lang="ko-KR" altLang="en-US" dirty="0" err="1" smtClean="0"/>
              <a:t>추정법은</a:t>
            </a:r>
            <a:r>
              <a:rPr lang="ko-KR" altLang="en-US" dirty="0" smtClean="0"/>
              <a:t> 매끄러운 확률밀도함수를 추정함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79" y="2276872"/>
            <a:ext cx="5328592" cy="2746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400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6.4.1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밀도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추정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err="1" smtClean="0"/>
                  <a:t>커널</a:t>
                </a:r>
                <a:r>
                  <a:rPr lang="ko-KR" altLang="en-US" dirty="0" smtClean="0"/>
                  <a:t> 밀도 </a:t>
                </a:r>
                <a:r>
                  <a:rPr lang="ko-KR" altLang="en-US" dirty="0" err="1" smtClean="0"/>
                  <a:t>추정법에서</a:t>
                </a:r>
                <a:r>
                  <a:rPr lang="ko-KR" altLang="en-US" dirty="0" smtClean="0"/>
                  <a:t> 대역폭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h</m:t>
                    </m:r>
                  </m:oMath>
                </a14:m>
                <a:r>
                  <a:rPr lang="ko-KR" altLang="en-US" dirty="0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중요성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h</m:t>
                    </m:r>
                  </m:oMath>
                </a14:m>
                <a:r>
                  <a:rPr lang="ko-KR" altLang="en-US" dirty="0" smtClean="0"/>
                  <a:t>가 너무 작으면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빨강</a:t>
                </a:r>
                <a:r>
                  <a:rPr lang="en-US" altLang="ko-KR" dirty="0" smtClean="0"/>
                  <a:t>) </a:t>
                </a:r>
                <a:r>
                  <a:rPr lang="ko-KR" altLang="en-US" dirty="0" smtClean="0"/>
                  <a:t>뾰족뾰족한 모양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h</m:t>
                    </m:r>
                  </m:oMath>
                </a14:m>
                <a:r>
                  <a:rPr lang="ko-KR" altLang="en-US" dirty="0"/>
                  <a:t>가 너무 </a:t>
                </a:r>
                <a:r>
                  <a:rPr lang="ko-KR" altLang="en-US" dirty="0" smtClean="0"/>
                  <a:t>크면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녹색</a:t>
                </a:r>
                <a:r>
                  <a:rPr lang="en-US" altLang="ko-KR" dirty="0" smtClean="0"/>
                  <a:t>) </a:t>
                </a:r>
                <a:r>
                  <a:rPr lang="ko-KR" altLang="en-US" dirty="0" smtClean="0"/>
                  <a:t>뭉개짐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적절하게 설정해야 함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검정</a:t>
                </a:r>
                <a:r>
                  <a:rPr lang="en-US" altLang="ko-KR" dirty="0" smtClean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r>
                  <a:rPr lang="ko-KR" altLang="en-US" dirty="0" err="1" smtClean="0"/>
                  <a:t>커널</a:t>
                </a:r>
                <a:r>
                  <a:rPr lang="ko-KR" altLang="en-US" dirty="0" smtClean="0"/>
                  <a:t> 밀도 추정 기법의 근본적 문제점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샘플을 모두 저장하고 있어야 하는 메모리 기반 방법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새로운 샘플이 주어질 때마다 식 </a:t>
                </a:r>
                <a:r>
                  <a:rPr lang="en-US" altLang="ko-KR" dirty="0" smtClean="0"/>
                  <a:t>(6.8)</a:t>
                </a:r>
                <a:r>
                  <a:rPr lang="ko-KR" altLang="en-US" dirty="0" smtClean="0"/>
                  <a:t>을 처음부터 다시 계산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데이터 희소성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차원의 저주</a:t>
                </a:r>
                <a:r>
                  <a:rPr lang="en-US" altLang="ko-KR" dirty="0" smtClean="0"/>
                  <a:t>)</a:t>
                </a:r>
              </a:p>
              <a:p>
                <a:pPr marL="266700" lvl="1" indent="0">
                  <a:buNone/>
                </a:pP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데이터가 낮은 차원인 경우로 국한하여 활용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952" y="1988840"/>
            <a:ext cx="2728144" cy="251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335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6.4.2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가우시안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혼합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가우시안을 이용한 방법</a:t>
                </a:r>
                <a:r>
                  <a:rPr lang="en-US" altLang="ko-KR" dirty="0" smtClean="0"/>
                  <a:t>(</a:t>
                </a:r>
                <a:r>
                  <a:rPr lang="ko-KR" altLang="en-US" dirty="0" err="1" smtClean="0"/>
                  <a:t>모수적</a:t>
                </a:r>
                <a:r>
                  <a:rPr lang="ko-KR" altLang="en-US" dirty="0" smtClean="0"/>
                  <a:t> 방법</a:t>
                </a:r>
                <a:r>
                  <a:rPr lang="en-US" altLang="ko-KR" dirty="0" smtClean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데이터가 </a:t>
                </a:r>
                <a:r>
                  <a:rPr lang="ko-KR" altLang="en-US" dirty="0" err="1" smtClean="0"/>
                  <a:t>가우시안</a:t>
                </a:r>
                <a:r>
                  <a:rPr lang="ko-KR" altLang="en-US" dirty="0" smtClean="0"/>
                  <a:t> 분포를 따른다고 가정하고 평균 벡터 </a:t>
                </a:r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/>
                      </a:rPr>
                      <m:t>𝛍</m:t>
                    </m:r>
                  </m:oMath>
                </a14:m>
                <a:r>
                  <a:rPr lang="ko-KR" altLang="en-US" dirty="0" smtClean="0"/>
                  <a:t>와</a:t>
                </a:r>
                <a:r>
                  <a:rPr lang="en-US" altLang="ko-KR" b="1" dirty="0" smtClean="0"/>
                  <a:t> </a:t>
                </a:r>
                <a:r>
                  <a:rPr lang="ko-KR" altLang="en-US" dirty="0" err="1" smtClean="0"/>
                  <a:t>공분산</a:t>
                </a:r>
                <a:r>
                  <a:rPr lang="ko-KR" altLang="en-US" dirty="0" smtClean="0"/>
                  <a:t> 행렬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𝚺</m:t>
                    </m:r>
                  </m:oMath>
                </a14:m>
                <a:r>
                  <a:rPr lang="ko-KR" altLang="en-US" dirty="0" err="1" smtClean="0"/>
                  <a:t>를</a:t>
                </a:r>
                <a:r>
                  <a:rPr lang="ko-KR" altLang="en-US" dirty="0" smtClean="0"/>
                  <a:t> 추정함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r>
                  <a:rPr lang="ko-KR" altLang="en-US" dirty="0" smtClean="0"/>
                  <a:t>대부분 데이터가 하나의 </a:t>
                </a:r>
                <a:r>
                  <a:rPr lang="ko-KR" altLang="en-US" dirty="0" err="1" smtClean="0"/>
                  <a:t>가우시안으로</a:t>
                </a:r>
                <a:r>
                  <a:rPr lang="ko-KR" altLang="en-US" dirty="0" smtClean="0"/>
                  <a:t> 불충분</a:t>
                </a:r>
                <a:r>
                  <a:rPr lang="en-US" altLang="ko-KR" dirty="0" smtClean="0"/>
                  <a:t>([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6-12]</a:t>
                </a:r>
                <a:r>
                  <a:rPr lang="ko-KR" altLang="en-US" dirty="0" smtClean="0"/>
                  <a:t>의 오른쪽</a:t>
                </a:r>
                <a:r>
                  <a:rPr lang="en-US" altLang="ko-KR" dirty="0" smtClean="0"/>
                  <a:t>)</a:t>
                </a:r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7128792" cy="1302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7" y="3933056"/>
            <a:ext cx="572836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01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6.4.2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가우시안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혼합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err="1" smtClean="0"/>
                  <a:t>가우시안</a:t>
                </a:r>
                <a:r>
                  <a:rPr lang="ko-KR" altLang="en-US" dirty="0" smtClean="0"/>
                  <a:t> 혼합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6-13]</a:t>
                </a:r>
                <a:r>
                  <a:rPr lang="ko-KR" altLang="en-US" dirty="0" smtClean="0"/>
                  <a:t>은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개의 </a:t>
                </a:r>
                <a:r>
                  <a:rPr lang="ko-KR" altLang="en-US" dirty="0" err="1" smtClean="0"/>
                  <a:t>가우시안을</a:t>
                </a:r>
                <a:r>
                  <a:rPr lang="ko-KR" altLang="en-US" dirty="0" smtClean="0"/>
                  <a:t> 사용한 예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개의 </a:t>
                </a:r>
                <a:r>
                  <a:rPr lang="ko-KR" altLang="en-US" dirty="0" err="1"/>
                  <a:t>가우시안으로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일반화하면</a:t>
                </a:r>
                <a:r>
                  <a:rPr lang="en-US" altLang="ko-KR" dirty="0"/>
                  <a:t>,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확률분포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개 </a:t>
                </a:r>
                <a:r>
                  <a:rPr lang="ko-KR" altLang="en-US" dirty="0" err="1"/>
                  <a:t>가우시안의</a:t>
                </a:r>
                <a:r>
                  <a:rPr lang="ko-KR" altLang="en-US" dirty="0"/>
                  <a:t> 선형 결합으로 표현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(6.10))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005787"/>
            <a:ext cx="2867354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780928"/>
            <a:ext cx="3816424" cy="59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681560"/>
            <a:ext cx="5976664" cy="856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247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6.4.2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가우시안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혼합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 smtClean="0"/>
              <a:t>주어진 데이터와 추정해야 할 매개변수를 정리하면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최대 </a:t>
            </a:r>
            <a:r>
              <a:rPr lang="ko-KR" altLang="en-US" dirty="0" err="1" smtClean="0"/>
              <a:t>우도를</a:t>
            </a:r>
            <a:r>
              <a:rPr lang="ko-KR" altLang="en-US" dirty="0" smtClean="0"/>
              <a:t> 이용한 최적화 문제로 공식화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5" y="1628800"/>
            <a:ext cx="7591003" cy="779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39" y="3501008"/>
            <a:ext cx="5923384" cy="1784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5" y="5661248"/>
            <a:ext cx="6537313" cy="574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178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6.4.3 EM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en-US" altLang="ko-KR" dirty="0" smtClean="0"/>
                  <a:t>EM </a:t>
                </a:r>
                <a:r>
                  <a:rPr lang="ko-KR" altLang="en-US" dirty="0" smtClean="0"/>
                  <a:t>알고리즘을 이용한 식 </a:t>
                </a:r>
                <a:r>
                  <a:rPr lang="en-US" altLang="ko-KR" dirty="0" smtClean="0"/>
                  <a:t>(6.13)</a:t>
                </a:r>
                <a:r>
                  <a:rPr lang="ko-KR" altLang="en-US" dirty="0" smtClean="0"/>
                  <a:t>의 풀이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 smtClean="0"/>
                  <a:t>를 모르므로 </a:t>
                </a:r>
                <a:r>
                  <a:rPr lang="ko-KR" altLang="en-US" dirty="0" err="1" smtClean="0"/>
                  <a:t>난수로</a:t>
                </a:r>
                <a:r>
                  <a:rPr lang="ko-KR" altLang="en-US" dirty="0" smtClean="0"/>
                  <a:t> 설정하고 출발</a:t>
                </a:r>
                <a:r>
                  <a:rPr lang="en-US" altLang="ko-KR" dirty="0" smtClean="0"/>
                  <a:t>([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6-14]</a:t>
                </a:r>
                <a:r>
                  <a:rPr lang="ko-KR" altLang="en-US" dirty="0" smtClean="0"/>
                  <a:t>의 예시</a:t>
                </a:r>
                <a:r>
                  <a:rPr lang="en-US" altLang="ko-KR" dirty="0" smtClean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err="1">
                    <a:sym typeface="Wingdings" pitchFamily="2" charset="2"/>
                  </a:rPr>
                  <a:t>가우시안으로</a:t>
                </a:r>
                <a:r>
                  <a:rPr lang="ko-KR" altLang="en-US" dirty="0">
                    <a:sym typeface="Wingdings" pitchFamily="2" charset="2"/>
                  </a:rPr>
                  <a:t> 샘플의 소속 정보 </a:t>
                </a:r>
                <a:r>
                  <a:rPr lang="ko-KR" altLang="en-US" dirty="0" smtClean="0">
                    <a:sym typeface="Wingdings" pitchFamily="2" charset="2"/>
                  </a:rPr>
                  <a:t>개선</a:t>
                </a:r>
                <a:r>
                  <a:rPr lang="en-US" altLang="ko-KR" dirty="0" smtClean="0">
                    <a:sym typeface="Wingdings" pitchFamily="2" charset="2"/>
                  </a:rPr>
                  <a:t>(E</a:t>
                </a:r>
                <a:r>
                  <a:rPr lang="ko-KR" altLang="en-US" dirty="0" smtClean="0">
                    <a:sym typeface="Wingdings" pitchFamily="2" charset="2"/>
                  </a:rPr>
                  <a:t>단계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r>
                  <a:rPr lang="ko-KR" altLang="en-US" dirty="0" smtClean="0">
                    <a:sym typeface="Wingdings" pitchFamily="2" charset="2"/>
                  </a:rPr>
                  <a:t>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 smtClean="0"/>
                  <a:t>샘플의 소속 정보로 </a:t>
                </a:r>
                <a:r>
                  <a:rPr lang="ko-KR" altLang="en-US" dirty="0" err="1" smtClean="0"/>
                  <a:t>가우시안</a:t>
                </a:r>
                <a:r>
                  <a:rPr lang="ko-KR" altLang="en-US" dirty="0" smtClean="0"/>
                  <a:t> 개선</a:t>
                </a:r>
                <a:r>
                  <a:rPr lang="en-US" altLang="ko-KR" dirty="0" smtClean="0"/>
                  <a:t>(M</a:t>
                </a:r>
                <a:r>
                  <a:rPr lang="ko-KR" altLang="en-US" dirty="0" smtClean="0"/>
                  <a:t>단계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err="1" smtClean="0">
                    <a:sym typeface="Wingdings" pitchFamily="2" charset="2"/>
                  </a:rPr>
                  <a:t>가우시안으로</a:t>
                </a:r>
                <a:r>
                  <a:rPr lang="ko-KR" altLang="en-US" dirty="0" smtClean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샘플의 소속 정보 개선</a:t>
                </a:r>
                <a:r>
                  <a:rPr lang="en-US" altLang="ko-KR" dirty="0">
                    <a:sym typeface="Wingdings" pitchFamily="2" charset="2"/>
                  </a:rPr>
                  <a:t>(E</a:t>
                </a:r>
                <a:r>
                  <a:rPr lang="ko-KR" altLang="en-US" dirty="0">
                    <a:sym typeface="Wingdings" pitchFamily="2" charset="2"/>
                  </a:rPr>
                  <a:t>단계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/>
                  <a:t>샘플의 소속 정보로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개선</a:t>
                </a:r>
                <a:r>
                  <a:rPr lang="en-US" altLang="ko-KR" dirty="0"/>
                  <a:t>(M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 smtClean="0">
                    <a:sym typeface="Wingdings" pitchFamily="2" charset="2"/>
                  </a:rPr>
                  <a:t> ….. …. ([</a:t>
                </a:r>
                <a:r>
                  <a:rPr lang="ko-KR" altLang="en-US" dirty="0" smtClean="0">
                    <a:sym typeface="Wingdings" pitchFamily="2" charset="2"/>
                  </a:rPr>
                  <a:t>그림 </a:t>
                </a:r>
                <a:r>
                  <a:rPr lang="en-US" altLang="ko-KR" dirty="0" smtClean="0">
                    <a:sym typeface="Wingdings" pitchFamily="2" charset="2"/>
                  </a:rPr>
                  <a:t>6-15])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3251250" cy="263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204864"/>
            <a:ext cx="3998144" cy="1905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615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676352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6.4.3 EM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가우시안 혼합을 위한 </a:t>
                </a:r>
                <a:r>
                  <a:rPr lang="en-US" altLang="ko-KR" dirty="0" smtClean="0"/>
                  <a:t>EM </a:t>
                </a:r>
                <a:r>
                  <a:rPr lang="ko-KR" altLang="en-US" dirty="0" smtClean="0"/>
                  <a:t>알고리즘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라인</a:t>
                </a:r>
                <a:r>
                  <a:rPr lang="en-US" altLang="ko-KR" dirty="0" smtClean="0">
                    <a:sym typeface="Wingdings" pitchFamily="2" charset="2"/>
                  </a:rPr>
                  <a:t> 3</a:t>
                </a:r>
                <a:r>
                  <a:rPr lang="ko-KR" altLang="en-US" dirty="0" smtClean="0">
                    <a:sym typeface="Wingdings" pitchFamily="2" charset="2"/>
                  </a:rPr>
                  <a:t>과 라인 </a:t>
                </a:r>
                <a:r>
                  <a:rPr lang="en-US" altLang="ko-KR" dirty="0" smtClean="0">
                    <a:sym typeface="Wingdings" pitchFamily="2" charset="2"/>
                  </a:rPr>
                  <a:t>4</a:t>
                </a:r>
                <a:r>
                  <a:rPr lang="ko-KR" altLang="en-US" dirty="0" smtClean="0">
                    <a:sym typeface="Wingdings" pitchFamily="2" charset="2"/>
                  </a:rPr>
                  <a:t>를 위한 수식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가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ko-KR" altLang="en-US" dirty="0" smtClean="0"/>
                  <a:t>번째 </a:t>
                </a:r>
                <a:r>
                  <a:rPr lang="ko-KR" altLang="en-US" dirty="0" err="1" smtClean="0"/>
                  <a:t>가우시안에</a:t>
                </a:r>
                <a:r>
                  <a:rPr lang="ko-KR" altLang="en-US" dirty="0" smtClean="0"/>
                  <a:t> 속할 확률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484784"/>
            <a:ext cx="6912768" cy="221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719" y="3860452"/>
            <a:ext cx="4578873" cy="272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161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공간 변환의 이해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 smtClean="0"/>
              <a:t>간단한 상황 예시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2</a:t>
            </a:r>
            <a:r>
              <a:rPr lang="ko-KR" altLang="en-US" dirty="0" smtClean="0"/>
              <a:t>개 군집을 가진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6-16]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특징 공간을 </a:t>
            </a:r>
            <a:r>
              <a:rPr lang="ko-KR" altLang="en-US" dirty="0" err="1" smtClean="0"/>
              <a:t>극좌표</a:t>
            </a:r>
            <a:r>
              <a:rPr lang="ko-KR" altLang="en-US" dirty="0" smtClean="0"/>
              <a:t> 공간으로 변환하면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차원만으로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군집 표현 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r>
              <a:rPr lang="ko-KR" altLang="en-US" dirty="0" smtClean="0">
                <a:sym typeface="Wingdings" pitchFamily="2" charset="2"/>
              </a:rPr>
              <a:t>실제 문제에서는 </a:t>
            </a:r>
            <a:r>
              <a:rPr lang="ko-KR" altLang="en-US" dirty="0">
                <a:sym typeface="Wingdings" pitchFamily="2" charset="2"/>
              </a:rPr>
              <a:t>비지도 학습을 이용하여 </a:t>
            </a:r>
            <a:r>
              <a:rPr lang="ko-KR" altLang="en-US" dirty="0" smtClean="0">
                <a:sym typeface="Wingdings" pitchFamily="2" charset="2"/>
              </a:rPr>
              <a:t>최적의 </a:t>
            </a:r>
            <a:r>
              <a:rPr lang="ko-KR" altLang="en-US" dirty="0">
                <a:sym typeface="Wingdings" pitchFamily="2" charset="2"/>
              </a:rPr>
              <a:t>공간 변환을 자동으로 알아내야 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6768752" cy="235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825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공간 변환의 이해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인코딩과 </a:t>
                </a:r>
                <a:r>
                  <a:rPr lang="ko-KR" altLang="en-US" dirty="0" err="1" smtClean="0"/>
                  <a:t>디코딩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원래 공간을 다른 공간으로 변환하는 </a:t>
                </a:r>
                <a:r>
                  <a:rPr lang="ko-KR" altLang="en-US" dirty="0" err="1" smtClean="0"/>
                  <a:t>인코딩</a:t>
                </a:r>
                <a:r>
                  <a:rPr lang="ko-KR" altLang="en-US" dirty="0" smtClean="0"/>
                  <a:t> 과정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altLang="ko-KR" dirty="0" smtClean="0"/>
                  <a:t>), </a:t>
                </a:r>
                <a:r>
                  <a:rPr lang="ko-KR" altLang="en-US" dirty="0" smtClean="0"/>
                  <a:t>변환 공간을 원래 공간으로 </a:t>
                </a:r>
                <a:r>
                  <a:rPr lang="ko-KR" altLang="en-US" dirty="0" err="1" smtClean="0"/>
                  <a:t>역변환하는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디코딩</a:t>
                </a:r>
                <a:r>
                  <a:rPr lang="ko-KR" altLang="en-US" dirty="0" smtClean="0"/>
                  <a:t> 과정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𝑔</m:t>
                    </m:r>
                  </m:oMath>
                </a14:m>
                <a:r>
                  <a:rPr lang="en-US" altLang="ko-KR" dirty="0" smtClean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</a:t>
                </a:r>
                <a:r>
                  <a:rPr lang="ko-KR" altLang="en-US" dirty="0" smtClean="0"/>
                  <a:t>데이터 압축의 경우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역변환으로</a:t>
                </a:r>
                <a:r>
                  <a:rPr lang="ko-KR" altLang="en-US" dirty="0" smtClean="0"/>
                  <a:t> 얻은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</m:acc>
                  </m:oMath>
                </a14:m>
                <a:r>
                  <a:rPr lang="ko-KR" altLang="en-US" dirty="0" smtClean="0"/>
                  <a:t>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원래 신호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와 가급적 같아야 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</a:t>
                </a:r>
                <a:r>
                  <a:rPr lang="ko-KR" altLang="en-US" dirty="0" smtClean="0"/>
                  <a:t>데이터 가시화에서는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차원 또는 </a:t>
                </a:r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차원의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smtClean="0"/>
                  <a:t> 공간으로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변환</a:t>
                </a:r>
                <a:r>
                  <a:rPr lang="en-US" altLang="ko-KR" dirty="0" smtClean="0"/>
                  <a:t>. </a:t>
                </a:r>
                <a:r>
                  <a:rPr lang="ko-KR" altLang="en-US" dirty="0" err="1" smtClean="0"/>
                  <a:t>디코딩은</a:t>
                </a:r>
                <a:r>
                  <a:rPr lang="ko-KR" altLang="en-US" dirty="0" smtClean="0"/>
                  <a:t> 불필요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64" y="2348880"/>
            <a:ext cx="62769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98" y="3068960"/>
            <a:ext cx="3816424" cy="1703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763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인자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en-US" altLang="ko-KR" dirty="0" smtClean="0"/>
              <a:t>6.6.1 </a:t>
            </a:r>
            <a:r>
              <a:rPr lang="ko-KR" altLang="en-US" dirty="0" smtClean="0"/>
              <a:t>주성분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r>
              <a:rPr lang="en-US" altLang="ko-KR" dirty="0" smtClean="0"/>
              <a:t>6.6.2 </a:t>
            </a:r>
            <a:r>
              <a:rPr lang="ko-KR" altLang="en-US" dirty="0" smtClean="0"/>
              <a:t>독립 성분 분석</a:t>
            </a:r>
            <a:endParaRPr lang="en-US" altLang="ko-KR" dirty="0" smtClean="0"/>
          </a:p>
          <a:p>
            <a:r>
              <a:rPr lang="en-US" altLang="ko-KR" dirty="0" smtClean="0"/>
              <a:t>6.6.3 </a:t>
            </a:r>
            <a:r>
              <a:rPr lang="ko-KR" altLang="en-US" dirty="0" smtClean="0"/>
              <a:t>희소 코딩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1045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인자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선형 인자 모델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선형 연산을 이용한 공간 변환 기법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선형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연산을 사용하므로 행렬 곱으로 </a:t>
                </a:r>
                <a:r>
                  <a:rPr lang="ko-KR" altLang="en-US" dirty="0" err="1" smtClean="0"/>
                  <a:t>인코딩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식 </a:t>
                </a:r>
                <a:r>
                  <a:rPr lang="en-US" altLang="ko-KR" dirty="0"/>
                  <a:t>(6.17</a:t>
                </a:r>
                <a:r>
                  <a:rPr lang="en-US" altLang="ko-KR" dirty="0" smtClean="0"/>
                  <a:t>))</a:t>
                </a:r>
                <a:r>
                  <a:rPr lang="ko-KR" altLang="en-US" dirty="0" smtClean="0"/>
                  <a:t>과 </a:t>
                </a:r>
                <a:r>
                  <a:rPr lang="ko-KR" altLang="en-US" dirty="0" err="1" smtClean="0"/>
                  <a:t>디코딩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(6.18</a:t>
                </a:r>
                <a:r>
                  <a:rPr lang="en-US" altLang="ko-KR" dirty="0" smtClean="0"/>
                  <a:t>))</a:t>
                </a:r>
                <a:r>
                  <a:rPr lang="ko-KR" altLang="en-US" dirty="0" smtClean="0"/>
                  <a:t> 과정을 표현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/>
                      </a:rPr>
                      <m:t>𝛂</m:t>
                    </m:r>
                  </m:oMath>
                </a14:m>
                <a:r>
                  <a:rPr lang="ko-KR" altLang="en-US" dirty="0" smtClean="0"/>
                  <a:t>는 데이터를 원점으로 이동하거나 잡음을 추가하는 등의 역할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인자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smtClean="0"/>
                  <a:t>와 추가 항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</a:rPr>
                      <m:t>𝛂</m:t>
                    </m:r>
                  </m:oMath>
                </a14:m>
                <a:r>
                  <a:rPr lang="ko-KR" altLang="en-US" dirty="0" smtClean="0"/>
                  <a:t>에 따라 여러 가지 모델이 존재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err="1" smtClean="0"/>
                  <a:t>에</a:t>
                </a:r>
                <a:r>
                  <a:rPr lang="ko-KR" altLang="en-US" dirty="0" smtClean="0"/>
                  <a:t> 확률 개념이 없고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</a:rPr>
                      <m:t>𝛂</m:t>
                    </m:r>
                  </m:oMath>
                </a14:m>
                <a:r>
                  <a:rPr lang="ko-KR" altLang="en-US" dirty="0" smtClean="0"/>
                  <a:t>를 생략하면 </a:t>
                </a:r>
                <a:r>
                  <a:rPr lang="en-US" altLang="ko-KR" dirty="0" smtClean="0"/>
                  <a:t>PCA(6.6.1</a:t>
                </a:r>
                <a:r>
                  <a:rPr lang="ko-KR" altLang="en-US" dirty="0" smtClean="0"/>
                  <a:t>절</a:t>
                </a:r>
                <a:r>
                  <a:rPr lang="en-US" altLang="ko-KR" dirty="0" smtClean="0"/>
                  <a:t>) – </a:t>
                </a:r>
                <a:r>
                  <a:rPr lang="ko-KR" altLang="en-US" dirty="0" smtClean="0"/>
                  <a:t>관찰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벡터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인자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smtClean="0"/>
                  <a:t>는 결정론적인 </a:t>
                </a:r>
                <a:r>
                  <a:rPr lang="en-US" altLang="ko-KR" dirty="0" smtClean="0"/>
                  <a:t>1:1 </a:t>
                </a:r>
                <a:r>
                  <a:rPr lang="ko-KR" altLang="en-US" dirty="0" err="1" smtClean="0"/>
                  <a:t>매핑</a:t>
                </a:r>
                <a:r>
                  <a:rPr lang="ko-KR" altLang="en-US" dirty="0" smtClean="0"/>
                  <a:t> 관계 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</a:rPr>
                      <m:t>𝛂</m:t>
                    </m:r>
                  </m:oMath>
                </a14:m>
                <a:r>
                  <a:rPr lang="ko-KR" altLang="en-US" dirty="0" smtClean="0"/>
                  <a:t>가 </a:t>
                </a:r>
                <a:r>
                  <a:rPr lang="ko-KR" altLang="en-US" dirty="0" err="1" smtClean="0"/>
                  <a:t>가우시안</a:t>
                </a:r>
                <a:r>
                  <a:rPr lang="ko-KR" altLang="en-US" dirty="0" smtClean="0"/>
                  <a:t> 분포를 따른다고 가정하면 확률 </a:t>
                </a:r>
                <a:r>
                  <a:rPr lang="en-US" altLang="ko-KR" dirty="0" err="1" smtClean="0"/>
                  <a:t>PCA</a:t>
                </a:r>
                <a:r>
                  <a:rPr lang="en-US" altLang="ko-KR" baseline="30000" dirty="0" err="1" smtClean="0"/>
                  <a:t>probabilistic</a:t>
                </a:r>
                <a:r>
                  <a:rPr lang="en-US" altLang="ko-KR" baseline="30000" dirty="0" smtClean="0"/>
                  <a:t> PCA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smtClean="0"/>
                  <a:t>가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비가우시안</a:t>
                </a:r>
                <a:r>
                  <a:rPr lang="ko-KR" altLang="en-US" dirty="0" smtClean="0"/>
                  <a:t> 분포를 따른다고 가정하는 </a:t>
                </a:r>
                <a:r>
                  <a:rPr lang="en-US" altLang="ko-KR" dirty="0" smtClean="0"/>
                  <a:t>ICA(6.6.2</a:t>
                </a:r>
                <a:r>
                  <a:rPr lang="ko-KR" altLang="en-US" dirty="0" smtClean="0"/>
                  <a:t>절</a:t>
                </a:r>
                <a:r>
                  <a:rPr lang="en-US" altLang="ko-KR" dirty="0" smtClean="0"/>
                  <a:t>)</a:t>
                </a:r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6453336" cy="112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97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 smtClean="0"/>
              <a:t>데이터를 원점 중심으로 옮기는 </a:t>
            </a:r>
            <a:r>
              <a:rPr lang="ko-KR" altLang="en-US" dirty="0" err="1" smtClean="0"/>
              <a:t>전처리를</a:t>
            </a:r>
            <a:r>
              <a:rPr lang="ko-KR" altLang="en-US" dirty="0" smtClean="0"/>
              <a:t> 먼저 수행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49" y="1700808"/>
            <a:ext cx="6628978" cy="117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5366742" cy="2662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9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주성분 분석이 사용하는 </a:t>
                </a:r>
                <a:r>
                  <a:rPr lang="ko-KR" altLang="en-US" dirty="0" err="1" smtClean="0"/>
                  <a:t>변환식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일반적인 선형 변환식인 식 </a:t>
                </a:r>
                <a:r>
                  <a:rPr lang="en-US" altLang="ko-KR" dirty="0" smtClean="0"/>
                  <a:t>(6.17)</a:t>
                </a:r>
                <a:r>
                  <a:rPr lang="ko-KR" altLang="en-US" dirty="0" smtClean="0"/>
                  <a:t>에서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err="1"/>
                  <a:t>에</a:t>
                </a:r>
                <a:r>
                  <a:rPr lang="ko-KR" altLang="en-US" dirty="0"/>
                  <a:t> 확률 개념이 없고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</a:rPr>
                      <m:t>𝛂</m:t>
                    </m:r>
                  </m:oMath>
                </a14:m>
                <a:r>
                  <a:rPr lang="ko-KR" altLang="en-US" dirty="0"/>
                  <a:t>를 </a:t>
                </a:r>
                <a:r>
                  <a:rPr lang="ko-KR" altLang="en-US" dirty="0" smtClean="0"/>
                  <a:t>생략하면 주성분 분석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변환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 smtClean="0"/>
                  <a:t>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</a:rPr>
                      <m:t>∗</m:t>
                    </m:r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dirty="0" smtClean="0"/>
                  <a:t>로서 주성분 분석은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 smtClean="0"/>
                  <a:t>차원의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dirty="0" smtClean="0"/>
                  <a:t>차원의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smtClean="0"/>
                  <a:t>로 변환 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</a:rPr>
                      <m:t>&lt;</m:t>
                    </m:r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altLang="ko-KR" dirty="0" smtClean="0"/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𝑗</m:t>
                    </m:r>
                  </m:oMath>
                </a14:m>
                <a:r>
                  <a:rPr lang="ko-KR" altLang="en-US" dirty="0"/>
                  <a:t>번째 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벡터와의 내적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bSup>
                    <m:r>
                      <a:rPr lang="en-US" altLang="ko-KR" b="1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가리키는 </a:t>
                </a:r>
                <a:r>
                  <a:rPr lang="ko-KR" altLang="en-US" dirty="0" smtClean="0"/>
                  <a:t>축으로 투영</a:t>
                </a:r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2</a:t>
                </a:r>
                <a:r>
                  <a:rPr lang="ko-KR" altLang="en-US" dirty="0" smtClean="0"/>
                  <a:t>차원을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차원으로 변환하는 상황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</a:rPr>
                      <m:t>=2, </m:t>
                    </m:r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altLang="ko-KR" dirty="0" smtClean="0"/>
                  <a:t>)</a:t>
                </a:r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01" y="2636912"/>
            <a:ext cx="6914545" cy="673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67" y="4077072"/>
            <a:ext cx="5863274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09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주성분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분석의 목적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손실을 최소화하면서 </a:t>
                </a:r>
                <a:r>
                  <a:rPr lang="ko-KR" altLang="en-US" dirty="0" err="1" smtClean="0"/>
                  <a:t>저차원으로</a:t>
                </a:r>
                <a:r>
                  <a:rPr lang="ko-KR" altLang="en-US" dirty="0" smtClean="0"/>
                  <a:t> 변환하는 것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 smtClean="0"/>
                  <a:t>6-19]</a:t>
                </a:r>
                <a:r>
                  <a:rPr lang="ko-KR" altLang="en-US" dirty="0" smtClean="0"/>
                  <a:t>에서 정보 손실 예</a:t>
                </a:r>
                <a:endParaRPr lang="en-US" altLang="ko-KR" dirty="0" smtClean="0"/>
              </a:p>
              <a:p>
                <a:pPr lvl="3">
                  <a:lnSpc>
                    <a:spcPct val="150000"/>
                  </a:lnSpc>
                </a:pP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6-19(a)]</a:t>
                </a:r>
                <a:r>
                  <a:rPr lang="ko-KR" altLang="en-US" dirty="0" smtClean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과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쌍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 smtClean="0"/>
                  <a:t>쌍이 같은 점으로 변환되는 정보 손실</a:t>
                </a:r>
                <a:endParaRPr lang="en-US" altLang="ko-KR" dirty="0" smtClean="0"/>
              </a:p>
              <a:p>
                <a:pPr lvl="3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 smtClean="0"/>
                  <a:t>6-19(b)]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 smtClean="0"/>
                  <a:t>쌍이 </a:t>
                </a:r>
                <a:r>
                  <a:rPr lang="ko-KR" altLang="en-US" dirty="0"/>
                  <a:t>같은 점으로 변환되는 정보 손실</a:t>
                </a:r>
                <a:endParaRPr lang="en-US" altLang="ko-KR" dirty="0"/>
              </a:p>
              <a:p>
                <a:pPr lvl="3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 smtClean="0"/>
                  <a:t>6-19(c)]</a:t>
                </a:r>
                <a:r>
                  <a:rPr lang="ko-KR" altLang="en-US" dirty="0"/>
                  <a:t>는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개 점이 모두 다른 점으로 변환되어 정보 손실이 가장 적음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주성분 분석은 변환된 훈련집합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ℤ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>
                    <a:solidFill>
                      <a:srgbClr val="0000FF"/>
                    </a:solidFill>
                  </a:rPr>
                  <a:t>분산이 클수록 정보 손실이 적다</a:t>
                </a:r>
                <a:r>
                  <a:rPr lang="ko-KR" altLang="en-US" dirty="0" smtClean="0"/>
                  <a:t>고 판단</a:t>
                </a:r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95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2" y="1124743"/>
            <a:ext cx="7468457" cy="3960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3" y="5222690"/>
            <a:ext cx="7575394" cy="101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76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en-US" altLang="ko-KR" dirty="0" smtClean="0"/>
                  <a:t>PCA</a:t>
                </a:r>
                <a:r>
                  <a:rPr lang="ko-KR" altLang="en-US" dirty="0" smtClean="0"/>
                  <a:t>의 최적화 문제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dirty="0" smtClean="0"/>
                  <a:t>로 국한하고 분산을 쓰면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문제 </a:t>
                </a:r>
                <a:r>
                  <a:rPr lang="en-US" altLang="ko-KR" dirty="0" smtClean="0"/>
                  <a:t>6.1]</a:t>
                </a:r>
                <a:r>
                  <a:rPr lang="ko-KR" altLang="en-US" dirty="0" smtClean="0"/>
                  <a:t>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바꾸어 쓰면</a:t>
                </a:r>
                <a:r>
                  <a:rPr lang="en-US" altLang="ko-KR" dirty="0" smtClean="0"/>
                  <a:t>,</a:t>
                </a:r>
              </a:p>
              <a:p>
                <a:pPr lvl="2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3"/>
            <a:ext cx="7992888" cy="62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7401074" cy="78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4581128"/>
            <a:ext cx="5400600" cy="36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897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지도 학습과 비지도 학습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준지도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세 가지 유형의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지도 학습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모든 훈련 샘플이 레이블 정보를 가짐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비지도 학습</a:t>
            </a:r>
            <a:r>
              <a:rPr lang="en-US" altLang="ko-KR" dirty="0" smtClean="0"/>
              <a:t>: </a:t>
            </a:r>
            <a:r>
              <a:rPr lang="ko-KR" altLang="en-US" dirty="0"/>
              <a:t>모든 훈련 샘플이 레이블 정보를 </a:t>
            </a:r>
            <a:r>
              <a:rPr lang="ko-KR" altLang="en-US" dirty="0" smtClean="0"/>
              <a:t>가지지 않음 </a:t>
            </a:r>
            <a:r>
              <a:rPr lang="en-US" altLang="ko-KR" dirty="0" smtClean="0">
                <a:sym typeface="Wingdings" pitchFamily="2" charset="2"/>
              </a:rPr>
              <a:t> 6</a:t>
            </a:r>
            <a:r>
              <a:rPr lang="ko-KR" altLang="en-US" dirty="0" smtClean="0">
                <a:sym typeface="Wingdings" pitchFamily="2" charset="2"/>
              </a:rPr>
              <a:t>장의 주제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준지도 학습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레이블을 가진 샘플과 가지지 않은 샘플이 섞여 있음 </a:t>
            </a:r>
            <a:r>
              <a:rPr lang="en-US" altLang="ko-KR" dirty="0" smtClean="0">
                <a:sym typeface="Wingdings" pitchFamily="2" charset="2"/>
              </a:rPr>
              <a:t> 7</a:t>
            </a:r>
            <a:r>
              <a:rPr lang="ko-KR" altLang="en-US" dirty="0" smtClean="0">
                <a:sym typeface="Wingdings" pitchFamily="2" charset="2"/>
              </a:rPr>
              <a:t>장의 주제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7778080" cy="280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en-US" altLang="ko-KR" dirty="0" smtClean="0"/>
                  <a:t>PCA</a:t>
                </a:r>
                <a:r>
                  <a:rPr lang="ko-KR" altLang="en-US" dirty="0" smtClean="0"/>
                  <a:t>의 최적화 문제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𝐮</m:t>
                    </m:r>
                  </m:oMath>
                </a14:m>
                <a:r>
                  <a:rPr lang="ko-KR" altLang="en-US" dirty="0" smtClean="0"/>
                  <a:t>가 단위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벡터라는 사실을 적용하여 문제를 다시 쓰면</a:t>
                </a:r>
                <a:r>
                  <a:rPr lang="en-US" altLang="ko-KR" dirty="0" smtClean="0"/>
                  <a:t>,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𝐿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𝐮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𝐮</m:t>
                    </m:r>
                  </m:oMath>
                </a14:m>
                <a:r>
                  <a:rPr lang="ko-KR" altLang="en-US" dirty="0" smtClean="0"/>
                  <a:t>로 미분하면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𝐮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ko-KR" altLang="en-US" dirty="0" smtClean="0"/>
                  <a:t>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풀면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r>
                  <a:rPr lang="ko-KR" altLang="en-US" dirty="0" smtClean="0"/>
                  <a:t>주성분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분석의 학습 알고리즘</a:t>
                </a:r>
                <a:endParaRPr lang="en-US" altLang="ko-KR" dirty="0" smtClean="0"/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 smtClean="0"/>
                  <a:t>훈련집합으로 </a:t>
                </a:r>
                <a:r>
                  <a:rPr lang="ko-KR" altLang="en-US" dirty="0" err="1" smtClean="0"/>
                  <a:t>공분산</a:t>
                </a:r>
                <a:r>
                  <a:rPr lang="ko-KR" altLang="en-US" dirty="0" smtClean="0"/>
                  <a:t> 행렬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𝚺</m:t>
                    </m:r>
                  </m:oMath>
                </a14:m>
                <a:r>
                  <a:rPr lang="ko-KR" altLang="en-US" dirty="0" err="1" smtClean="0"/>
                  <a:t>를</a:t>
                </a:r>
                <a:r>
                  <a:rPr lang="ko-KR" altLang="en-US" dirty="0" smtClean="0"/>
                  <a:t> 계산한다</a:t>
                </a:r>
                <a:r>
                  <a:rPr lang="en-US" altLang="ko-KR" dirty="0" smtClean="0"/>
                  <a:t>.</a:t>
                </a: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(6.22)</a:t>
                </a:r>
                <a:r>
                  <a:rPr lang="ko-KR" altLang="en-US" dirty="0" smtClean="0"/>
                  <a:t>를 풀어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 smtClean="0"/>
                  <a:t>개의 </a:t>
                </a:r>
                <a:r>
                  <a:rPr lang="ko-KR" altLang="en-US" dirty="0" err="1" smtClean="0"/>
                  <a:t>고윳값과</a:t>
                </a:r>
                <a:r>
                  <a:rPr lang="ko-KR" altLang="en-US" dirty="0" smtClean="0"/>
                  <a:t> 고유 벡터를 구한다</a:t>
                </a:r>
                <a:r>
                  <a:rPr lang="en-US" altLang="ko-KR" dirty="0" smtClean="0"/>
                  <a:t>. </a:t>
                </a: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 err="1" smtClean="0"/>
                  <a:t>고윳값이</a:t>
                </a:r>
                <a:r>
                  <a:rPr lang="ko-KR" altLang="en-US" dirty="0" smtClean="0"/>
                  <a:t> 큰 순서대로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i="1" smtClean="0">
                        <a:latin typeface="Cambria Math"/>
                      </a:rPr>
                      <m:t>⋯</m:t>
                    </m:r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나열한다</a:t>
                </a:r>
                <a:r>
                  <a:rPr lang="en-US" altLang="ko-KR" dirty="0" smtClean="0"/>
                  <a:t>. (</a:t>
                </a:r>
                <a:r>
                  <a:rPr lang="ko-KR" altLang="en-US" dirty="0" smtClean="0"/>
                  <a:t>이들을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주성분이라 부름</a:t>
                </a:r>
                <a:r>
                  <a:rPr lang="en-US" altLang="ko-KR" dirty="0" smtClean="0"/>
                  <a:t>)</a:t>
                </a: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dirty="0" smtClean="0"/>
                  <a:t>개의 주성분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i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i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선택하여 식 </a:t>
                </a:r>
                <a:r>
                  <a:rPr lang="en-US" altLang="ko-KR" dirty="0" smtClean="0"/>
                  <a:t>(6.20)</a:t>
                </a:r>
                <a:r>
                  <a:rPr lang="ko-KR" altLang="en-US" dirty="0" smtClean="0"/>
                  <a:t>에 있는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 smtClean="0"/>
                  <a:t>에 채운다</a:t>
                </a:r>
                <a:r>
                  <a:rPr lang="en-US" altLang="ko-KR" dirty="0" smtClean="0"/>
                  <a:t>.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6098925" cy="34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068" y="2348880"/>
            <a:ext cx="1872207" cy="534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33" y="3429000"/>
            <a:ext cx="60102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38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35" y="908720"/>
            <a:ext cx="7151961" cy="571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747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디코딩 과정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역변환은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  <m:r>
                      <a:rPr lang="en-US" altLang="ko-KR" b="1" i="0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1" i="1" dirty="0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1" i="1" dirty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1" i="1" dirty="0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0" dirty="0" smtClean="0">
                                    <a:latin typeface="Cambria Math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ko-KR" b="0" i="0" dirty="0" smtClean="0">
                                    <a:latin typeface="Cambria Math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1" i="1" dirty="0" smtClean="0">
                            <a:latin typeface="Cambria Math"/>
                          </a:rPr>
                          <m:t>−</m:t>
                        </m:r>
                        <m:r>
                          <a:rPr lang="en-US" altLang="ko-KR" b="1" i="1" dirty="0" smtClean="0">
                            <a:latin typeface="Cambria Math"/>
                          </a:rPr>
                          <m:t>𝟏</m:t>
                        </m:r>
                      </m:sup>
                    </m:sSup>
                    <m:r>
                      <a:rPr lang="en-US" altLang="ko-KR" b="1" i="1" dirty="0" smtClean="0">
                        <a:latin typeface="Cambria Math"/>
                      </a:rPr>
                      <m:t>𝒛</m:t>
                    </m:r>
                  </m:oMath>
                </a14:m>
                <a:r>
                  <a:rPr lang="ko-KR" altLang="en-US" dirty="0" smtClean="0"/>
                  <a:t>인데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 smtClean="0"/>
                  <a:t>가 정규직교 행렬이므로 식 </a:t>
                </a:r>
                <a:r>
                  <a:rPr lang="en-US" altLang="ko-KR" dirty="0" smtClean="0"/>
                  <a:t>(6.23)</a:t>
                </a:r>
                <a:r>
                  <a:rPr lang="ko-KR" altLang="en-US" dirty="0" smtClean="0"/>
                  <a:t>이 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</a:rPr>
                      <m:t>=</m:t>
                    </m:r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 smtClean="0"/>
                  <a:t>로 설정하면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</a:rPr>
                      <m:t>∗</m:t>
                    </m:r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 smtClean="0"/>
                  <a:t>이고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</m:acc>
                  </m:oMath>
                </a14:m>
                <a:r>
                  <a:rPr lang="ko-KR" altLang="en-US" dirty="0" smtClean="0"/>
                  <a:t>는 원래 샘플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같게 됨</a:t>
                </a:r>
                <a:r>
                  <a:rPr lang="en-US" altLang="ko-KR" dirty="0" smtClean="0"/>
                  <a:t>([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6-20(b)]</a:t>
                </a:r>
                <a:r>
                  <a:rPr lang="ko-KR" altLang="en-US" dirty="0" smtClean="0"/>
                  <a:t>의 예시</a:t>
                </a:r>
                <a:r>
                  <a:rPr lang="en-US" altLang="ko-KR" dirty="0" smtClean="0"/>
                  <a:t>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원래 공간을 단지 일정한 양만큼 회전하는 것에 불과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endParaRPr lang="en-US" altLang="ko-KR" dirty="0" smtClean="0"/>
              </a:p>
              <a:p>
                <a:r>
                  <a:rPr lang="ko-KR" altLang="en-US" dirty="0" smtClean="0"/>
                  <a:t>실제로는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𝑞</m:t>
                    </m:r>
                    <m:r>
                      <a:rPr lang="en-US" altLang="ko-KR" b="0" i="1" dirty="0" smtClean="0">
                        <a:latin typeface="Cambria Math"/>
                      </a:rPr>
                      <m:t>&lt;</m:t>
                    </m:r>
                    <m:r>
                      <a:rPr lang="en-US" altLang="ko-KR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/>
                  <a:t>로 설정하여 </a:t>
                </a:r>
                <a:r>
                  <a:rPr lang="ko-KR" altLang="en-US" dirty="0" smtClean="0"/>
                  <a:t>차원 축소를 꾀함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많은 응용이 있</a:t>
                </a:r>
                <a:r>
                  <a:rPr lang="ko-KR" altLang="en-US" dirty="0"/>
                  <a:t>음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데이터 압축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𝑞</m:t>
                    </m:r>
                    <m:r>
                      <a:rPr lang="en-US" altLang="ko-KR" b="0" i="1" dirty="0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또는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𝑞</m:t>
                    </m:r>
                    <m:r>
                      <a:rPr lang="en-US" altLang="ko-KR" i="1" dirty="0">
                        <a:latin typeface="Cambria Math"/>
                      </a:rPr>
                      <m:t>=3</m:t>
                    </m:r>
                  </m:oMath>
                </a14:m>
                <a:r>
                  <a:rPr lang="ko-KR" altLang="en-US" dirty="0" smtClean="0"/>
                  <a:t>으로 설정하여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차원 또는 </a:t>
                </a:r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차원으로 축소하여 데이터 가시화</a:t>
                </a:r>
                <a:r>
                  <a:rPr lang="en-US" altLang="ko-KR" dirty="0" smtClean="0"/>
                  <a:t>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고유얼굴 </a:t>
                </a:r>
                <a:r>
                  <a:rPr lang="ko-KR" altLang="en-US" dirty="0" smtClean="0"/>
                  <a:t>기법</a:t>
                </a:r>
                <a:r>
                  <a:rPr lang="en-US" altLang="ko-KR" dirty="0" smtClean="0"/>
                  <a:t>: 256*256 </a:t>
                </a:r>
                <a:r>
                  <a:rPr lang="ko-KR" altLang="en-US" dirty="0" smtClean="0"/>
                  <a:t>얼굴 영상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</a:rPr>
                      <m:t>=65536</m:t>
                    </m:r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을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</a:rPr>
                      <m:t>=7</m:t>
                    </m:r>
                  </m:oMath>
                </a14:m>
                <a:r>
                  <a:rPr lang="ko-KR" altLang="en-US" dirty="0" smtClean="0"/>
                  <a:t>차원으로 변환하여 얼굴 인식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정면 얼굴에 대해 </a:t>
                </a:r>
                <a:r>
                  <a:rPr lang="en-US" altLang="ko-KR" dirty="0" smtClean="0"/>
                  <a:t>96% </a:t>
                </a:r>
                <a:r>
                  <a:rPr lang="ko-KR" altLang="en-US" dirty="0" err="1" smtClean="0"/>
                  <a:t>정확률</a:t>
                </a:r>
                <a:r>
                  <a:rPr lang="en-US" altLang="ko-KR" dirty="0" smtClean="0"/>
                  <a:t>)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상위 몇 개의 고유 벡터가 대부분 정보를 가짐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 r="-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90" y="2064826"/>
            <a:ext cx="60007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0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 smtClean="0"/>
              <a:t>블라인드 원음 분리 문제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실제 세계에서는 여러 신호가 섞여 나타남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6-21]</a:t>
            </a:r>
            <a:r>
              <a:rPr lang="ko-KR" altLang="en-US" dirty="0" smtClean="0"/>
              <a:t>은 음악과 대화가 섞이는 예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마이크로 측정한 혼합 신호로부터 원음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음악과 목소리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복원할 수 있나</a:t>
            </a:r>
            <a:r>
              <a:rPr lang="en-US" altLang="ko-KR" dirty="0" smtClean="0"/>
              <a:t>?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블라인드 원음 분리 문제라 부르며 독립 성분 분석 기법으로 해결 가능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아주 많은 예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뇌파와 다른 장기 신호가 섞인 </a:t>
            </a:r>
            <a:r>
              <a:rPr lang="en-US" altLang="ko-KR" dirty="0" smtClean="0">
                <a:sym typeface="Wingdings" pitchFamily="2" charset="2"/>
              </a:rPr>
              <a:t>EEG, </a:t>
            </a:r>
            <a:r>
              <a:rPr lang="ko-KR" altLang="en-US" dirty="0" smtClean="0">
                <a:sym typeface="Wingdings" pitchFamily="2" charset="2"/>
              </a:rPr>
              <a:t>장면과 잡음이 섞인 영상</a:t>
            </a:r>
            <a:r>
              <a:rPr lang="en-US" altLang="ko-KR" dirty="0" smtClean="0">
                <a:sym typeface="Wingdings" pitchFamily="2" charset="2"/>
              </a:rPr>
              <a:t>, …</a:t>
            </a:r>
            <a:endParaRPr lang="en-US" altLang="ko-KR" dirty="0" smtClean="0"/>
          </a:p>
          <a:p>
            <a:pPr lvl="2"/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97" y="1988840"/>
            <a:ext cx="6321184" cy="250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79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문제 정의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표기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원래 신호를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𝑡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𝑡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측정된 혼합 신호를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𝑡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𝑡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표기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순간에 획득된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훈련 샘플로 취함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따라서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훈련집합은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블라인드 원음 분리 문제는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/>
                  <a:t>로부터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ℤ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찾는 문제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50" y="3212976"/>
            <a:ext cx="6321184" cy="250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52024" y="3179660"/>
                <a:ext cx="792088" cy="60121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(1)</m:t>
                      </m:r>
                    </m:oMath>
                  </m:oMathPara>
                </a14:m>
                <a:endParaRPr lang="ko-KR" altLang="en-US" sz="36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024" y="3179660"/>
                <a:ext cx="792088" cy="601216"/>
              </a:xfrm>
              <a:prstGeom prst="rect">
                <a:avLst/>
              </a:prstGeom>
              <a:blipFill rotWithShape="1">
                <a:blip r:embed="rId4"/>
                <a:stretch>
                  <a:fillRect r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35696" y="4092740"/>
                <a:ext cx="792088" cy="60121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(2)</m:t>
                      </m:r>
                    </m:oMath>
                  </m:oMathPara>
                </a14:m>
                <a:endParaRPr lang="ko-KR" altLang="en-US" sz="360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092740"/>
                <a:ext cx="792088" cy="601216"/>
              </a:xfrm>
              <a:prstGeom prst="rect">
                <a:avLst/>
              </a:prstGeom>
              <a:blipFill rotWithShape="1">
                <a:blip r:embed="rId5"/>
                <a:stretch>
                  <a:fillRect r="-2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00192" y="4149080"/>
                <a:ext cx="792088" cy="60121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(2)</m:t>
                      </m:r>
                    </m:oMath>
                  </m:oMathPara>
                </a14:m>
                <a:endParaRPr lang="ko-KR" altLang="en-US" sz="360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4149080"/>
                <a:ext cx="792088" cy="601216"/>
              </a:xfrm>
              <a:prstGeom prst="rect">
                <a:avLst/>
              </a:prstGeom>
              <a:blipFill rotWithShape="1">
                <a:blip r:embed="rId6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281604" y="2920532"/>
                <a:ext cx="792088" cy="60121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(1)</m:t>
                      </m:r>
                    </m:oMath>
                  </m:oMathPara>
                </a14:m>
                <a:endParaRPr lang="ko-KR" altLang="en-US" sz="3600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604" y="2920532"/>
                <a:ext cx="792088" cy="601216"/>
              </a:xfrm>
              <a:prstGeom prst="rect">
                <a:avLst/>
              </a:prstGeom>
              <a:blipFill rotWithShape="1">
                <a:blip r:embed="rId7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/>
          <p:cNvCxnSpPr/>
          <p:nvPr/>
        </p:nvCxnSpPr>
        <p:spPr>
          <a:xfrm>
            <a:off x="5004048" y="3933056"/>
            <a:ext cx="2016224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60132" y="3834645"/>
                <a:ext cx="504056" cy="434549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ko-KR" altLang="en-US" sz="360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132" y="3834645"/>
                <a:ext cx="504056" cy="43454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/>
          <p:cNvCxnSpPr/>
          <p:nvPr/>
        </p:nvCxnSpPr>
        <p:spPr>
          <a:xfrm>
            <a:off x="4791236" y="5229200"/>
            <a:ext cx="2016224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511740" y="4133141"/>
            <a:ext cx="162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059832" y="3930555"/>
                <a:ext cx="504056" cy="434549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ko-KR" altLang="en-US" sz="3600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3930555"/>
                <a:ext cx="504056" cy="43454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/>
          <p:cNvCxnSpPr/>
          <p:nvPr/>
        </p:nvCxnSpPr>
        <p:spPr>
          <a:xfrm>
            <a:off x="1511840" y="5013176"/>
            <a:ext cx="162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55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문제 공식화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혼합 신호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원래 신호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선형 결합으로 표현 가능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𝑡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𝑡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가 독립이라는 가정</a:t>
                </a:r>
                <a:r>
                  <a:rPr lang="en-US" altLang="ko-KR" dirty="0" smtClean="0"/>
                  <a:t>)</a:t>
                </a:r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행렬 표기로 쓰면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블라인드 원음 분리 문제란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구하는 것</a:t>
                </a:r>
                <a:r>
                  <a:rPr lang="en-US" altLang="ko-KR" dirty="0" smtClean="0"/>
                  <a:t>.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 smtClean="0"/>
                  <a:t>를 알면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(6.26)</a:t>
                </a:r>
                <a:r>
                  <a:rPr lang="ko-KR" altLang="en-US" dirty="0" smtClean="0"/>
                  <a:t>으로 원음 복원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r>
                  <a:rPr lang="ko-KR" altLang="en-US" dirty="0" smtClean="0"/>
                  <a:t>식</a:t>
                </a:r>
                <a:r>
                  <a:rPr lang="en-US" altLang="ko-KR" dirty="0" smtClean="0"/>
                  <a:t> (6.25)</a:t>
                </a:r>
                <a:r>
                  <a:rPr lang="ko-KR" altLang="en-US" dirty="0" smtClean="0"/>
                  <a:t>는 과소 조건 문제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정수 하나를 주고 어떤 두 수의 곱인지 알아내라는 문제와 비슷함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예를 들어</a:t>
                </a:r>
                <a:r>
                  <a:rPr lang="en-US" altLang="ko-KR" dirty="0" smtClean="0"/>
                  <a:t>, 32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1*32, 2*16, 4*8 </a:t>
                </a:r>
                <a:r>
                  <a:rPr lang="ko-KR" altLang="en-US" dirty="0" smtClean="0"/>
                  <a:t>등 여러 답이 가능</a:t>
                </a:r>
                <a:r>
                  <a:rPr lang="en-US" altLang="ko-KR" dirty="0" smtClean="0"/>
                  <a:t>) </a:t>
                </a:r>
                <a:r>
                  <a:rPr lang="en-US" altLang="ko-KR" dirty="0" smtClean="0">
                    <a:sym typeface="Wingdings" pitchFamily="2" charset="2"/>
                  </a:rPr>
                  <a:t> </a:t>
                </a:r>
                <a:r>
                  <a:rPr lang="ko-KR" altLang="en-US" dirty="0" smtClean="0">
                    <a:sym typeface="Wingdings" pitchFamily="2" charset="2"/>
                  </a:rPr>
                  <a:t>추가 조건을 주면 유일 해가 가능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문제도 과소 적합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추가 조건을 이용하여 </a:t>
                </a: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(6.25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r>
                  <a:rPr lang="ko-KR" altLang="en-US" dirty="0" smtClean="0">
                    <a:sym typeface="Wingdings" pitchFamily="2" charset="2"/>
                  </a:rPr>
                  <a:t>의 </a:t>
                </a:r>
                <a:r>
                  <a:rPr lang="ko-KR" altLang="en-US" dirty="0">
                    <a:sym typeface="Wingdings" pitchFamily="2" charset="2"/>
                  </a:rPr>
                  <a:t>해를 </a:t>
                </a:r>
                <a:r>
                  <a:rPr lang="ko-KR" altLang="en-US" dirty="0" smtClean="0">
                    <a:sym typeface="Wingdings" pitchFamily="2" charset="2"/>
                  </a:rPr>
                  <a:t>찾음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독립성 가정과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err="1" smtClean="0">
                    <a:sym typeface="Wingdings" pitchFamily="2" charset="2"/>
                  </a:rPr>
                  <a:t>비가우시안</a:t>
                </a:r>
                <a:r>
                  <a:rPr lang="ko-KR" altLang="en-US" dirty="0" smtClean="0">
                    <a:sym typeface="Wingdings" pitchFamily="2" charset="2"/>
                  </a:rPr>
                  <a:t> 가정 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161925" indent="0"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 t="-536" r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4" y="1628800"/>
            <a:ext cx="5819057" cy="564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55" y="2605724"/>
            <a:ext cx="5185440" cy="342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67" y="3421835"/>
            <a:ext cx="6142082" cy="35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01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 smtClean="0"/>
              <a:t>독립성 가정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원래 신호가 서로 독립이라는 가정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음악과 대화는 서로 무관하게 발생함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r>
              <a:rPr lang="ko-KR" altLang="en-US" dirty="0" err="1" smtClean="0"/>
              <a:t>비가우시안</a:t>
            </a:r>
            <a:r>
              <a:rPr lang="ko-KR" altLang="en-US" dirty="0" smtClean="0"/>
              <a:t> 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원래 신호가 </a:t>
            </a:r>
            <a:r>
              <a:rPr lang="ko-KR" altLang="en-US" dirty="0" err="1" smtClean="0"/>
              <a:t>가우시안이라면</a:t>
            </a:r>
            <a:r>
              <a:rPr lang="ko-KR" altLang="en-US" dirty="0" smtClean="0"/>
              <a:t> 혼합 신호도 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6-22(a)]</a:t>
            </a:r>
            <a:r>
              <a:rPr lang="ko-KR" altLang="en-US" dirty="0" smtClean="0"/>
              <a:t>처럼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가우시안이</a:t>
            </a:r>
            <a:r>
              <a:rPr lang="ko-KR" altLang="en-US" dirty="0" smtClean="0"/>
              <a:t> 되므로 분리할 실마리 없음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비가우시안이면</a:t>
            </a:r>
            <a:r>
              <a:rPr lang="ko-KR" altLang="en-US" dirty="0" smtClean="0"/>
              <a:t> 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 smtClean="0"/>
              <a:t>6-22(b)]</a:t>
            </a:r>
            <a:r>
              <a:rPr lang="ko-KR" altLang="en-US" dirty="0"/>
              <a:t>처럼</a:t>
            </a:r>
            <a:r>
              <a:rPr lang="en-US" altLang="ko-KR" dirty="0"/>
              <a:t>) </a:t>
            </a:r>
            <a:r>
              <a:rPr lang="ko-KR" altLang="en-US" dirty="0" smtClean="0"/>
              <a:t>실마리가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marL="161925" indent="0"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7200800" cy="979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08" y="4005064"/>
            <a:ext cx="5979597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22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 smtClean="0"/>
                  <a:t>ICA</a:t>
                </a:r>
                <a:r>
                  <a:rPr lang="ko-KR" altLang="en-US" dirty="0" smtClean="0"/>
                  <a:t>의 문제 풀이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원래 신호의 </a:t>
                </a:r>
                <a:r>
                  <a:rPr lang="ko-KR" altLang="en-US" dirty="0" err="1" smtClean="0"/>
                  <a:t>비가우시안인</a:t>
                </a:r>
                <a:r>
                  <a:rPr lang="ko-KR" altLang="en-US" dirty="0" smtClean="0"/>
                  <a:t> 정도를 최대화하는 가중치를 구하는 전략 사용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원래 신호를 식으로 쓰면</a:t>
                </a:r>
                <a:r>
                  <a:rPr lang="en-US" altLang="ko-KR" dirty="0" smtClean="0"/>
                  <a:t>,</a:t>
                </a:r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161925" indent="0">
                  <a:lnSpc>
                    <a:spcPct val="100000"/>
                  </a:lnSpc>
                  <a:buNone/>
                </a:pPr>
                <a:endParaRPr lang="en-US" altLang="ko-KR" dirty="0" smtClean="0"/>
              </a:p>
              <a:p>
                <a:pPr lvl="2"/>
                <a:r>
                  <a:rPr lang="ko-KR" altLang="en-US" dirty="0" err="1" smtClean="0"/>
                  <a:t>비가우시안을</a:t>
                </a:r>
                <a:r>
                  <a:rPr lang="ko-KR" altLang="en-US" dirty="0" smtClean="0"/>
                  <a:t> 최대화하는 가중치를 구하는 식을 쓰면</a:t>
                </a:r>
                <a:r>
                  <a:rPr lang="en-US" altLang="ko-KR" dirty="0" smtClean="0"/>
                  <a:t>,</a:t>
                </a:r>
              </a:p>
              <a:p>
                <a:pPr lvl="2"/>
                <a:endParaRPr lang="en-US" altLang="ko-KR" dirty="0"/>
              </a:p>
              <a:p>
                <a:pPr marL="447675" lvl="2" indent="0">
                  <a:buNone/>
                </a:pPr>
                <a:endParaRPr lang="en-US" altLang="ko-KR" dirty="0" smtClean="0"/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altLang="ko-KR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𝐺</m:t>
                        </m:r>
                      </m:e>
                    </m:acc>
                  </m:oMath>
                </a14:m>
                <a:r>
                  <a:rPr lang="ko-KR" altLang="en-US" dirty="0" smtClean="0"/>
                  <a:t>는 </a:t>
                </a:r>
                <a:r>
                  <a:rPr lang="ko-KR" altLang="en-US" dirty="0" err="1" smtClean="0"/>
                  <a:t>비가우시안</a:t>
                </a:r>
                <a:r>
                  <a:rPr lang="ko-KR" altLang="en-US" dirty="0" smtClean="0"/>
                  <a:t> 정도를 측정하는 함수</a:t>
                </a:r>
                <a:endParaRPr lang="en-US" altLang="ko-KR" dirty="0" smtClean="0"/>
              </a:p>
              <a:p>
                <a:pPr lvl="3"/>
                <a:r>
                  <a:rPr lang="ko-KR" altLang="en-US" dirty="0" smtClean="0"/>
                  <a:t>주로 식</a:t>
                </a:r>
                <a:r>
                  <a:rPr lang="en-US" altLang="ko-KR" dirty="0" smtClean="0"/>
                  <a:t> (6.31)</a:t>
                </a:r>
                <a:r>
                  <a:rPr lang="ko-KR" altLang="en-US" dirty="0" smtClean="0"/>
                  <a:t>의 </a:t>
                </a:r>
                <a:r>
                  <a:rPr lang="ko-KR" altLang="en-US" dirty="0" err="1" smtClean="0"/>
                  <a:t>첨도를</a:t>
                </a:r>
                <a:r>
                  <a:rPr lang="ko-KR" altLang="en-US" dirty="0" smtClean="0"/>
                  <a:t> 사용</a:t>
                </a:r>
                <a:endParaRPr lang="en-US" altLang="ko-KR" dirty="0"/>
              </a:p>
              <a:p>
                <a:pPr lvl="3"/>
                <a:endParaRPr lang="en-US" altLang="ko-KR" dirty="0" smtClean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 smtClean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4" y="2000605"/>
            <a:ext cx="6735465" cy="7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548587"/>
            <a:ext cx="3645502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2" y="4869160"/>
            <a:ext cx="3210102" cy="757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786" y="5157192"/>
            <a:ext cx="513209" cy="26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768" y="3377293"/>
            <a:ext cx="2075064" cy="53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170" y="3429000"/>
            <a:ext cx="6667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52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 smtClean="0"/>
                  <a:t>ICA </a:t>
                </a:r>
                <a:r>
                  <a:rPr lang="ko-KR" altLang="en-US" dirty="0" smtClean="0"/>
                  <a:t>학습</a:t>
                </a:r>
                <a:endParaRPr lang="en-US" altLang="ko-KR" dirty="0" smtClean="0"/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ko-KR" altLang="en-US" dirty="0" smtClean="0"/>
                  <a:t>전처리 수행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훈련집합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 smtClean="0"/>
                  <a:t>의 평균이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ko-KR" altLang="en-US" dirty="0" smtClean="0"/>
                  <a:t>이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되도록 이동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(6.19) </a:t>
                </a:r>
                <a:r>
                  <a:rPr lang="ko-KR" altLang="en-US" dirty="0" smtClean="0"/>
                  <a:t>적용</a:t>
                </a:r>
                <a:r>
                  <a:rPr lang="en-US" altLang="ko-KR" dirty="0" smtClean="0"/>
                  <a:t>)</a:t>
                </a:r>
              </a:p>
              <a:p>
                <a:pPr lvl="2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(6.30)</a:t>
                </a:r>
                <a:r>
                  <a:rPr lang="ko-KR" altLang="en-US" dirty="0" smtClean="0"/>
                  <a:t>의 </a:t>
                </a:r>
                <a:r>
                  <a:rPr lang="ko-KR" altLang="en-US" dirty="0" err="1" smtClean="0"/>
                  <a:t>화이트닝</a:t>
                </a:r>
                <a:r>
                  <a:rPr lang="ko-KR" altLang="en-US" dirty="0" smtClean="0"/>
                  <a:t> 변환 적용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(6.29)</a:t>
                </a:r>
                <a:r>
                  <a:rPr lang="ko-KR" altLang="en-US" dirty="0" smtClean="0"/>
                  <a:t>를 풀어 최적 가중치 구함</a:t>
                </a:r>
                <a:endParaRPr lang="en-US" altLang="ko-KR" dirty="0" smtClean="0"/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dirty="0" smtClean="0"/>
              </a:p>
              <a:p>
                <a:r>
                  <a:rPr lang="en-US" altLang="ko-KR" dirty="0" smtClean="0"/>
                  <a:t>PCA</a:t>
                </a:r>
                <a:r>
                  <a:rPr lang="ko-KR" altLang="en-US" dirty="0" smtClean="0"/>
                  <a:t>와 </a:t>
                </a:r>
                <a:r>
                  <a:rPr lang="en-US" altLang="ko-KR" dirty="0" smtClean="0"/>
                  <a:t>ICA </a:t>
                </a:r>
                <a:r>
                  <a:rPr lang="ko-KR" altLang="en-US" dirty="0" smtClean="0"/>
                  <a:t>비교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ICA</a:t>
                </a:r>
                <a:r>
                  <a:rPr lang="ko-KR" altLang="en-US" dirty="0" smtClean="0"/>
                  <a:t>는 비가우시안과 독립성 가정</a:t>
                </a:r>
                <a:r>
                  <a:rPr lang="en-US" altLang="ko-KR" dirty="0" smtClean="0"/>
                  <a:t>, PCA</a:t>
                </a:r>
                <a:r>
                  <a:rPr lang="ko-KR" altLang="en-US" dirty="0" smtClean="0"/>
                  <a:t>는 </a:t>
                </a:r>
                <a:r>
                  <a:rPr lang="ko-KR" altLang="en-US" dirty="0" err="1" smtClean="0"/>
                  <a:t>가우시안과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비상관을</a:t>
                </a:r>
                <a:r>
                  <a:rPr lang="ko-KR" altLang="en-US" dirty="0" smtClean="0"/>
                  <a:t> 가정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ICA</a:t>
                </a:r>
                <a:r>
                  <a:rPr lang="ko-KR" altLang="en-US" dirty="0" smtClean="0"/>
                  <a:t>는</a:t>
                </a:r>
                <a:r>
                  <a:rPr lang="en-US" altLang="ko-KR" dirty="0" smtClean="0"/>
                  <a:t> 4</a:t>
                </a:r>
                <a:r>
                  <a:rPr lang="ko-KR" altLang="en-US" dirty="0" smtClean="0"/>
                  <a:t>차 모멘트까지 사용</a:t>
                </a:r>
                <a:r>
                  <a:rPr lang="en-US" altLang="ko-KR" dirty="0" smtClean="0"/>
                  <a:t>, PCA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차 모멘트까지 사용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ICA</a:t>
                </a:r>
                <a:r>
                  <a:rPr lang="ko-KR" altLang="en-US" dirty="0" smtClean="0"/>
                  <a:t>로 찾은 축은 수직 아님</a:t>
                </a:r>
                <a:r>
                  <a:rPr lang="en-US" altLang="ko-KR" dirty="0" smtClean="0"/>
                  <a:t>, PCA</a:t>
                </a:r>
                <a:r>
                  <a:rPr lang="ko-KR" altLang="en-US" dirty="0" smtClean="0"/>
                  <a:t>로 찾은 축은 서로 수직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ICA</a:t>
                </a:r>
                <a:r>
                  <a:rPr lang="ko-KR" altLang="en-US" dirty="0" smtClean="0"/>
                  <a:t>는 주로 블라인드 원음 분리 문제를 푸는데</a:t>
                </a:r>
                <a:r>
                  <a:rPr lang="en-US" altLang="ko-KR" dirty="0" smtClean="0"/>
                  <a:t>, PCA</a:t>
                </a:r>
                <a:r>
                  <a:rPr lang="ko-KR" altLang="en-US" dirty="0" smtClean="0"/>
                  <a:t>는 차원 축소 문제를 품</a:t>
                </a:r>
                <a:endParaRPr lang="en-US" altLang="ko-KR" dirty="0" smtClean="0"/>
              </a:p>
              <a:p>
                <a:pPr marL="504825">
                  <a:buFont typeface="+mj-lt"/>
                  <a:buAutoNum type="arabicPeriod"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>
                <a:blip r:embed="rId2"/>
                <a:stretch>
                  <a:fillRect l="-629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48" y="2299896"/>
            <a:ext cx="6447556" cy="540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51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6.6.3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희소 코딩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기저함수 또는 기저 벡터의 선형 결합으로 신호를 표현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푸리에</a:t>
                </a:r>
                <a:r>
                  <a:rPr lang="ko-KR" altLang="en-US" dirty="0" smtClean="0"/>
                  <a:t> 변환</a:t>
                </a:r>
                <a:r>
                  <a:rPr lang="en-US" altLang="ko-KR" dirty="0" smtClean="0"/>
                  <a:t>([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6-24(a)) </a:t>
                </a:r>
                <a:r>
                  <a:rPr lang="ko-KR" altLang="en-US" dirty="0" smtClean="0"/>
                  <a:t>또는 </a:t>
                </a:r>
                <a:r>
                  <a:rPr lang="ko-KR" altLang="en-US" dirty="0" err="1" smtClean="0"/>
                  <a:t>웨이블릿</a:t>
                </a:r>
                <a:r>
                  <a:rPr lang="ko-KR" altLang="en-US" dirty="0" smtClean="0"/>
                  <a:t> 변환 등</a:t>
                </a:r>
                <a:endParaRPr lang="en-US" altLang="ko-KR" dirty="0" smtClean="0"/>
              </a:p>
              <a:p>
                <a:r>
                  <a:rPr lang="ko-KR" altLang="en-US" dirty="0" smtClean="0"/>
                  <a:t>희소 코딩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사전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𝐃</m:t>
                    </m:r>
                  </m:oMath>
                </a14:m>
                <a:r>
                  <a:rPr lang="ko-KR" altLang="en-US" dirty="0" smtClean="0"/>
                  <a:t>를 구성하는 기저 벡터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단어</a:t>
                </a:r>
                <a:r>
                  <a:rPr lang="en-US" altLang="ko-KR" dirty="0" smtClean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𝐝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𝐝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i="1" smtClean="0">
                        <a:latin typeface="Cambria Math"/>
                      </a:rPr>
                      <m:t>⋯</m:t>
                    </m:r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𝐝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ko-KR" altLang="en-US" dirty="0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선형 결합으로 신호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영상</a:t>
                </a:r>
                <a:r>
                  <a:rPr lang="en-US" altLang="ko-KR" dirty="0" smtClean="0"/>
                  <a:t>)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를 표현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24944"/>
            <a:ext cx="695325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21" y="4077072"/>
            <a:ext cx="7158583" cy="212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90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지도 학습과 비지도 학습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준지도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기계 학습이 사용하는 두</a:t>
            </a:r>
            <a:r>
              <a:rPr lang="en-US" altLang="ko-KR" dirty="0" smtClean="0"/>
              <a:t> </a:t>
            </a:r>
            <a:r>
              <a:rPr lang="ko-KR" altLang="en-US" dirty="0" smtClean="0"/>
              <a:t>종류의 지식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사전 지식</a:t>
            </a:r>
            <a:r>
              <a:rPr lang="en-US" altLang="ko-KR" baseline="30000" dirty="0" smtClean="0"/>
              <a:t>prior knowledge</a:t>
            </a:r>
            <a:r>
              <a:rPr lang="en-US" altLang="ko-KR" dirty="0" smtClean="0"/>
              <a:t>(</a:t>
            </a:r>
            <a:r>
              <a:rPr lang="ko-KR" altLang="en-US" dirty="0" smtClean="0"/>
              <a:t>세상의 일반적인 규칙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중요한 두 가지 사전 지식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비지도 학습과 준지도 학습은 사전 지식을 더 명시적으로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31" y="2708920"/>
            <a:ext cx="7632848" cy="1519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21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6.6.3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희소 코딩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희소 코딩이 다른 변환 기법과 다른 점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비지도 학습이 사전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즉 기저 벡터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를 자동으로 알아냄</a:t>
                </a:r>
                <a:r>
                  <a:rPr lang="en-US" altLang="ko-KR" dirty="0" smtClean="0"/>
                  <a:t>(</a:t>
                </a:r>
                <a:r>
                  <a:rPr lang="ko-KR" altLang="en-US" dirty="0" err="1" smtClean="0"/>
                  <a:t>푸리에</a:t>
                </a:r>
                <a:r>
                  <a:rPr lang="ko-KR" altLang="en-US" dirty="0" smtClean="0"/>
                  <a:t> 변환은 삼각함수를 사용함</a:t>
                </a:r>
                <a:r>
                  <a:rPr lang="en-US" altLang="ko-KR" dirty="0" smtClean="0"/>
                  <a:t>)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희소 코딩은 데이터에 맞는 기저 벡터를 사용하는 셈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사전의 크기를 과잉 완벽하게 책정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&gt;</m:t>
                    </m:r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𝑑</m:t>
                    </m:r>
                  </m:oMath>
                </a14:m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희소 코드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  <a:sym typeface="Wingdings" pitchFamily="2" charset="2"/>
                      </a:rPr>
                      <m:t>𝐚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를 구성하는 요소 대부분이 </a:t>
                </a:r>
                <a:r>
                  <a:rPr lang="en-US" altLang="ko-KR" dirty="0" smtClean="0">
                    <a:sym typeface="Wingdings" pitchFamily="2" charset="2"/>
                  </a:rPr>
                  <a:t>0 </a:t>
                </a:r>
                <a:r>
                  <a:rPr lang="ko-KR" altLang="en-US" dirty="0" smtClean="0">
                    <a:sym typeface="Wingdings" pitchFamily="2" charset="2"/>
                  </a:rPr>
                  <a:t>값을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가짐</a:t>
                </a:r>
                <a:endParaRPr lang="en-US" altLang="ko-KR" dirty="0" smtClean="0"/>
              </a:p>
              <a:p>
                <a:r>
                  <a:rPr lang="ko-KR" altLang="en-US" dirty="0" smtClean="0"/>
                  <a:t>희소 코딩 구현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최적의 사전과 최적의 희소 코드를 알아내야 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𝜙</m:t>
                    </m:r>
                  </m:oMath>
                </a14:m>
                <a:r>
                  <a:rPr lang="ko-KR" altLang="en-US" dirty="0" smtClean="0"/>
                  <a:t>는 희소 코드의 희소성을 강제하는 </a:t>
                </a:r>
                <a:r>
                  <a:rPr lang="ko-KR" altLang="en-US" dirty="0" err="1" smtClean="0"/>
                  <a:t>규제항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>
                <a:blip r:embed="rId2"/>
                <a:stretch>
                  <a:fillRect l="-629" r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581128"/>
            <a:ext cx="7030169" cy="885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094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6.7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en-US" altLang="ko-KR" dirty="0" smtClean="0"/>
              <a:t>6.7.1 </a:t>
            </a:r>
            <a:r>
              <a:rPr lang="ko-KR" altLang="en-US" dirty="0" smtClean="0"/>
              <a:t>규제 오토인코더</a:t>
            </a:r>
            <a:endParaRPr lang="en-US" altLang="ko-KR" dirty="0" smtClean="0"/>
          </a:p>
          <a:p>
            <a:r>
              <a:rPr lang="en-US" altLang="ko-KR" dirty="0" smtClean="0"/>
              <a:t>6.7.2 </a:t>
            </a:r>
            <a:r>
              <a:rPr lang="ko-KR" altLang="en-US" dirty="0" err="1" smtClean="0"/>
              <a:t>적층</a:t>
            </a:r>
            <a:r>
              <a:rPr lang="ko-KR" altLang="en-US" dirty="0" smtClean="0"/>
              <a:t> 오토인코더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754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6.7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오토인코더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특징 벡터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를 입력 받아 동일한 또는 유사한 벡터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출력하는 신경망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단순 복사하는 단위 행렬</a:t>
                </a:r>
                <a:r>
                  <a:rPr lang="en-US" altLang="ko-KR" dirty="0" smtClean="0"/>
                  <a:t>([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6-26])</a:t>
                </a:r>
                <a:r>
                  <a:rPr lang="ko-KR" altLang="en-US" dirty="0" smtClean="0"/>
                  <a:t>은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무의미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여러 가지 규제 기법 적용하여 유용한 신경망으로 활용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4176464" cy="2768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579439"/>
            <a:ext cx="2601119" cy="2034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229200"/>
            <a:ext cx="32670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008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6.7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병목 구조 오토인코더의 동작 원리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</a:rPr>
                      <m:t>&lt;</m:t>
                    </m:r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 smtClean="0"/>
                  <a:t>인 구조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256*256 </a:t>
                </a:r>
                <a:r>
                  <a:rPr lang="ko-KR" altLang="en-US" dirty="0" smtClean="0"/>
                  <a:t>영상을 입력 받아 </a:t>
                </a:r>
                <a:r>
                  <a:rPr lang="en-US" altLang="ko-KR" dirty="0" smtClean="0"/>
                  <a:t>256*256 </a:t>
                </a:r>
                <a:r>
                  <a:rPr lang="ko-KR" altLang="en-US" dirty="0" smtClean="0"/>
                  <a:t>영상을 출력하는 경우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</a:rPr>
                      <m:t>=65536</m:t>
                    </m:r>
                  </m:oMath>
                </a14:m>
                <a:r>
                  <a:rPr lang="ko-KR" altLang="en-US" dirty="0" smtClean="0"/>
                  <a:t>인데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</a:rPr>
                      <m:t>=1024</m:t>
                    </m:r>
                  </m:oMath>
                </a14:m>
                <a:r>
                  <a:rPr lang="ko-KR" altLang="en-US" dirty="0" smtClean="0"/>
                  <a:t>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설정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1"/>
                <a:r>
                  <a:rPr lang="ko-KR" altLang="en-US" dirty="0" err="1" smtClean="0"/>
                  <a:t>은닉층의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𝐡</m:t>
                    </m:r>
                  </m:oMath>
                </a14:m>
                <a:r>
                  <a:rPr lang="ko-KR" altLang="en-US" dirty="0" smtClean="0"/>
                  <a:t>는 훨씬 적은 메모리로 데이터 표현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필요하면 </a:t>
                </a:r>
                <a:r>
                  <a:rPr lang="ko-KR" altLang="en-US" dirty="0" err="1" smtClean="0"/>
                  <a:t>디코더로</a:t>
                </a:r>
                <a:r>
                  <a:rPr lang="ko-KR" altLang="en-US" dirty="0" smtClean="0"/>
                  <a:t> 원래 데이터 복원 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𝐡</m:t>
                    </m:r>
                  </m:oMath>
                </a14:m>
                <a:r>
                  <a:rPr lang="ko-KR" altLang="en-US" dirty="0" smtClean="0"/>
                  <a:t>는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의 핵심 정보를 표현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특징 추출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영상 압축 등의 응용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 smtClean="0">
                    <a:sym typeface="Wingdings" pitchFamily="2" charset="2"/>
                  </a:rPr>
                  <a:t>여러 형태의 오토인코더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은닉 </a:t>
                </a:r>
                <a:r>
                  <a:rPr lang="ko-KR" altLang="en-US" dirty="0" err="1" smtClean="0">
                    <a:sym typeface="Wingdings" pitchFamily="2" charset="2"/>
                  </a:rPr>
                  <a:t>노드의</a:t>
                </a:r>
                <a:r>
                  <a:rPr lang="ko-KR" altLang="en-US" dirty="0" smtClean="0">
                    <a:sym typeface="Wingdings" pitchFamily="2" charset="2"/>
                  </a:rPr>
                  <a:t> 개수에 따라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𝑚</m:t>
                    </m:r>
                    <m:r>
                      <a:rPr lang="en-US" altLang="ko-KR" i="1" dirty="0">
                        <a:latin typeface="Cambria Math"/>
                      </a:rPr>
                      <m:t>&lt;</m:t>
                    </m:r>
                    <m:r>
                      <a:rPr lang="en-US" altLang="ko-KR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𝑚</m:t>
                    </m:r>
                    <m:r>
                      <a:rPr lang="en-US" altLang="ko-KR" b="0" i="1" dirty="0" smtClean="0">
                        <a:latin typeface="Cambria Math"/>
                      </a:rPr>
                      <m:t>=</m:t>
                    </m:r>
                    <m:r>
                      <a:rPr lang="en-US" altLang="ko-KR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𝑚</m:t>
                    </m:r>
                    <m:r>
                      <a:rPr lang="en-US" altLang="ko-KR" b="0" i="1" dirty="0" smtClean="0">
                        <a:latin typeface="Cambria Math"/>
                      </a:rPr>
                      <m:t>&gt;</m:t>
                    </m:r>
                    <m:r>
                      <a:rPr lang="en-US" altLang="ko-KR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 smtClean="0"/>
                  <a:t> 구조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활성함수에 따라 선형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(6.34))</a:t>
                </a:r>
                <a:r>
                  <a:rPr lang="ko-KR" altLang="en-US" dirty="0" smtClean="0"/>
                  <a:t>과 비선형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(6.35))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437112"/>
            <a:ext cx="6336704" cy="152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4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6.7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오토인코더의 학습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주어진 데이터는 훈련집합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알아내야 하는 매개변수는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𝑔</m:t>
                    </m:r>
                  </m:oMath>
                </a14:m>
                <a:r>
                  <a:rPr lang="ko-KR" altLang="en-US" dirty="0" smtClean="0"/>
                  <a:t>라는 </a:t>
                </a:r>
                <a:r>
                  <a:rPr lang="ko-KR" altLang="en-US" dirty="0" err="1" smtClean="0"/>
                  <a:t>매핑함수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즉 가중치집합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b="1" i="1" dirty="0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1" i="0" dirty="0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1" i="1" dirty="0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1" dirty="0">
                            <a:latin typeface="Cambria Math"/>
                          </a:rPr>
                          <m:t>𝐖</m:t>
                        </m:r>
                        <m:r>
                          <a:rPr lang="en-US" altLang="ko-KR" b="1" dirty="0">
                            <a:latin typeface="Cambria Math"/>
                          </a:rPr>
                          <m:t>,</m:t>
                        </m:r>
                        <m:r>
                          <a:rPr lang="en-US" altLang="ko-KR" b="1" dirty="0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endParaRPr lang="en-US" altLang="ko-KR" b="1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오토인코더 학습을 최적화 문제로 쓰면</a:t>
                </a:r>
                <a:r>
                  <a:rPr lang="en-US" altLang="ko-KR" dirty="0" smtClean="0">
                    <a:sym typeface="Wingdings" pitchFamily="2" charset="2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7224092" cy="940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49648"/>
            <a:ext cx="7418834" cy="532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20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6.7.1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규제 오토인코더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여러 규제 기법을 적용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𝑚</m:t>
                    </m:r>
                    <m:r>
                      <a:rPr lang="en-US" altLang="ko-KR" i="1" dirty="0">
                        <a:latin typeface="Cambria Math"/>
                      </a:rPr>
                      <m:t>&gt;</m:t>
                    </m:r>
                    <m:r>
                      <a:rPr lang="en-US" altLang="ko-KR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 smtClean="0"/>
                  <a:t>인 상황에서도 단순 복사를 피할 수 있음 </a:t>
                </a:r>
                <a:r>
                  <a:rPr lang="en-US" altLang="ko-KR" dirty="0" smtClean="0">
                    <a:sym typeface="Wingdings" pitchFamily="2" charset="2"/>
                  </a:rPr>
                  <a:t> </a:t>
                </a:r>
                <a:r>
                  <a:rPr lang="ko-KR" altLang="en-US" dirty="0" smtClean="0">
                    <a:sym typeface="Wingdings" pitchFamily="2" charset="2"/>
                  </a:rPr>
                  <a:t>충분히 큰 모델을 사용하되 적절한 규제 기법을 적용하는 현대 기계 학습 추세를 오토인코더로 따르는 셈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en-US" altLang="ko-KR" dirty="0" smtClean="0">
                    <a:sym typeface="Wingdings" pitchFamily="2" charset="2"/>
                  </a:rPr>
                  <a:t>SAE(sparse </a:t>
                </a:r>
                <a:r>
                  <a:rPr lang="en-US" altLang="ko-KR" dirty="0" err="1" smtClean="0">
                    <a:sym typeface="Wingdings" pitchFamily="2" charset="2"/>
                  </a:rPr>
                  <a:t>autoencoder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은닉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𝐡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가 희소하도록 </a:t>
                </a:r>
                <a:r>
                  <a:rPr lang="ko-KR" altLang="en-US" dirty="0" smtClean="0">
                    <a:sym typeface="Wingdings" pitchFamily="2" charset="2"/>
                  </a:rPr>
                  <a:t>강제화</a:t>
                </a:r>
                <a:r>
                  <a:rPr lang="en-US" altLang="ko-KR" dirty="0" smtClean="0">
                    <a:sym typeface="Wingdings" pitchFamily="2" charset="2"/>
                  </a:rPr>
                  <a:t>(0</a:t>
                </a:r>
                <a:r>
                  <a:rPr lang="ko-KR" altLang="en-US" dirty="0" smtClean="0">
                    <a:sym typeface="Wingdings" pitchFamily="2" charset="2"/>
                  </a:rPr>
                  <a:t>이 아닌 요소의 개수를 적게 유지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𝜙</m:t>
                    </m:r>
                    <m:d>
                      <m:d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  <a:sym typeface="Wingdings" pitchFamily="2" charset="2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𝐡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가 희소하도록 강제하는 </a:t>
                </a:r>
                <a:r>
                  <a:rPr lang="ko-KR" altLang="en-US" dirty="0" err="1" smtClean="0">
                    <a:sym typeface="Wingdings" pitchFamily="2" charset="2"/>
                  </a:rPr>
                  <a:t>규제항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r>
                  <a:rPr lang="en-US" altLang="ko-KR" dirty="0" smtClean="0">
                    <a:sym typeface="Wingdings" pitchFamily="2" charset="2"/>
                  </a:rPr>
                  <a:t>DAE(</a:t>
                </a:r>
                <a:r>
                  <a:rPr lang="en-US" altLang="ko-KR" dirty="0" err="1" smtClean="0">
                    <a:sym typeface="Wingdings" pitchFamily="2" charset="2"/>
                  </a:rPr>
                  <a:t>denoising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en-US" altLang="ko-KR" dirty="0" err="1" smtClean="0">
                    <a:sym typeface="Wingdings" pitchFamily="2" charset="2"/>
                  </a:rPr>
                  <a:t>autoencoder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잡음을 추가한 다음 원본을 복원하도록 학습하는 원리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특징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에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적절한 양의 잡음을 추가한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를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입력으로 사용</a:t>
                </a: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4" y="3573016"/>
            <a:ext cx="6696744" cy="783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719134"/>
            <a:ext cx="6801207" cy="83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88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6.7.1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규제 오토인코더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 smtClean="0">
                    <a:sym typeface="Wingdings" pitchFamily="2" charset="2"/>
                  </a:rPr>
                  <a:t>CAE(contractive </a:t>
                </a:r>
                <a:r>
                  <a:rPr lang="en-US" altLang="ko-KR" dirty="0" err="1" smtClean="0">
                    <a:sym typeface="Wingdings" pitchFamily="2" charset="2"/>
                  </a:rPr>
                  <a:t>autoencoder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인코더함수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𝑓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의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err="1" smtClean="0">
                    <a:sym typeface="Wingdings" pitchFamily="2" charset="2"/>
                  </a:rPr>
                  <a:t>야코비안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행렬의 </a:t>
                </a:r>
                <a:r>
                  <a:rPr lang="ko-KR" altLang="en-US" dirty="0" err="1" smtClean="0">
                    <a:sym typeface="Wingdings" pitchFamily="2" charset="2"/>
                  </a:rPr>
                  <a:t>프로베니우스</a:t>
                </a:r>
                <a:r>
                  <a:rPr lang="ko-KR" altLang="en-US" dirty="0" smtClean="0">
                    <a:sym typeface="Wingdings" pitchFamily="2" charset="2"/>
                  </a:rPr>
                  <a:t> 놈을 작게 유지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en-US" altLang="ko-KR" dirty="0" smtClean="0">
                    <a:sym typeface="Wingdings" pitchFamily="2" charset="2"/>
                  </a:rPr>
                  <a:t>CAE</a:t>
                </a:r>
                <a:r>
                  <a:rPr lang="ko-KR" altLang="en-US" dirty="0" smtClean="0">
                    <a:sym typeface="Wingdings" pitchFamily="2" charset="2"/>
                  </a:rPr>
                  <a:t>는 공간을 축소하는 효과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66" y="1700808"/>
            <a:ext cx="5904656" cy="121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698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6.7.2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적층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오토인코더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오토인코더는 얕은 신경망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은닉층이</a:t>
            </a:r>
            <a:r>
              <a:rPr lang="ko-KR" altLang="en-US" dirty="0" smtClean="0">
                <a:sym typeface="Wingdings" pitchFamily="2" charset="2"/>
              </a:rPr>
              <a:t> 하나뿐임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표현력에 한계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여러 층으로 쌓으면 용량이 커짐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err="1" smtClean="0">
                <a:sym typeface="Wingdings" pitchFamily="2" charset="2"/>
              </a:rPr>
              <a:t>적층</a:t>
            </a:r>
            <a:r>
              <a:rPr lang="ko-KR" altLang="en-US" dirty="0" smtClean="0">
                <a:sym typeface="Wingdings" pitchFamily="2" charset="2"/>
              </a:rPr>
              <a:t> 오토인코더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층별 예비학습을 이용하여 </a:t>
            </a: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그림 </a:t>
            </a:r>
            <a:r>
              <a:rPr lang="en-US" altLang="ko-KR" dirty="0">
                <a:sym typeface="Wingdings" pitchFamily="2" charset="2"/>
              </a:rPr>
              <a:t>6-29</a:t>
            </a:r>
            <a:r>
              <a:rPr lang="en-US" altLang="ko-KR" dirty="0" smtClean="0">
                <a:sym typeface="Wingdings" pitchFamily="2" charset="2"/>
              </a:rPr>
              <a:t>]</a:t>
            </a:r>
            <a:r>
              <a:rPr lang="ko-KR" altLang="en-US" dirty="0" smtClean="0">
                <a:sym typeface="Wingdings" pitchFamily="2" charset="2"/>
              </a:rPr>
              <a:t>처럼 </a:t>
            </a:r>
            <a:r>
              <a:rPr lang="ko-KR" altLang="en-US" dirty="0">
                <a:sym typeface="Wingdings" pitchFamily="2" charset="2"/>
              </a:rPr>
              <a:t>깊은 </a:t>
            </a:r>
            <a:r>
              <a:rPr lang="ko-KR" altLang="en-US" dirty="0" smtClean="0">
                <a:sym typeface="Wingdings" pitchFamily="2" charset="2"/>
              </a:rPr>
              <a:t>신경망을 만듦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9" y="3356992"/>
            <a:ext cx="616087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588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6.7.2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적층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오토인코더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err="1" smtClean="0">
                    <a:sym typeface="Wingdings" pitchFamily="2" charset="2"/>
                  </a:rPr>
                  <a:t>적층</a:t>
                </a:r>
                <a:r>
                  <a:rPr lang="ko-KR" altLang="en-US" dirty="0" smtClean="0">
                    <a:sym typeface="Wingdings" pitchFamily="2" charset="2"/>
                  </a:rPr>
                  <a:t> 오토인코더를 지도 학습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sym typeface="Wingdings" pitchFamily="2" charset="2"/>
                  </a:rPr>
                  <a:t>분류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r>
                  <a:rPr lang="ko-KR" altLang="en-US" dirty="0" smtClean="0">
                    <a:sym typeface="Wingdings" pitchFamily="2" charset="2"/>
                  </a:rPr>
                  <a:t>에 활용하는 경우의 학습 과정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 smtClean="0">
                    <a:sym typeface="Wingdings" pitchFamily="2" charset="2"/>
                  </a:rPr>
                  <a:t>층별 예비학습을 필요한 만큼 수행한다</a:t>
                </a:r>
                <a:r>
                  <a:rPr lang="en-US" altLang="ko-KR" dirty="0" smtClean="0">
                    <a:sym typeface="Wingdings" pitchFamily="2" charset="2"/>
                  </a:rPr>
                  <a:t>. 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𝕏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만 가지고 비지도 학습</a:t>
                </a:r>
                <a:r>
                  <a:rPr lang="en-US" altLang="ko-KR" dirty="0" smtClean="0">
                    <a:sym typeface="Wingdings" pitchFamily="2" charset="2"/>
                  </a:rPr>
                  <a:t>)  // [</a:t>
                </a:r>
                <a:r>
                  <a:rPr lang="ko-KR" altLang="en-US" dirty="0" smtClean="0">
                    <a:sym typeface="Wingdings" pitchFamily="2" charset="2"/>
                  </a:rPr>
                  <a:t>그림</a:t>
                </a:r>
                <a:r>
                  <a:rPr lang="en-US" altLang="ko-KR" dirty="0" smtClean="0">
                    <a:sym typeface="Wingdings" pitchFamily="2" charset="2"/>
                  </a:rPr>
                  <a:t>6-29]</a:t>
                </a:r>
                <a:r>
                  <a:rPr lang="ko-KR" altLang="en-US" dirty="0" smtClean="0">
                    <a:sym typeface="Wingdings" pitchFamily="2" charset="2"/>
                  </a:rPr>
                  <a:t>는 </a:t>
                </a:r>
                <a:r>
                  <a:rPr lang="en-US" altLang="ko-KR" dirty="0" smtClean="0">
                    <a:sym typeface="Wingdings" pitchFamily="2" charset="2"/>
                  </a:rPr>
                  <a:t>3</a:t>
                </a:r>
                <a:r>
                  <a:rPr lang="ko-KR" altLang="en-US" dirty="0" smtClean="0">
                    <a:sym typeface="Wingdings" pitchFamily="2" charset="2"/>
                  </a:rPr>
                  <a:t>번 수행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 smtClean="0">
                    <a:sym typeface="Wingdings" pitchFamily="2" charset="2"/>
                  </a:rPr>
                  <a:t>마지막 층의 출력을 입력으로 하여</a:t>
                </a:r>
                <a:r>
                  <a:rPr lang="en-US" altLang="ko-KR" dirty="0" smtClean="0">
                    <a:sym typeface="Wingdings" pitchFamily="2" charset="2"/>
                  </a:rPr>
                  <a:t>, MLP</a:t>
                </a:r>
                <a:r>
                  <a:rPr lang="ko-KR" altLang="en-US" dirty="0" smtClean="0">
                    <a:sym typeface="Wingdings" pitchFamily="2" charset="2"/>
                  </a:rPr>
                  <a:t>를 학습한다</a:t>
                </a:r>
                <a:r>
                  <a:rPr lang="en-US" altLang="ko-KR" dirty="0" smtClean="0">
                    <a:sym typeface="Wingdings" pitchFamily="2" charset="2"/>
                  </a:rPr>
                  <a:t>. 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𝕏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sym typeface="Wingdings" pitchFamily="2" charset="2"/>
                      </a:rPr>
                      <m:t>𝕐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를 가지고 지도 학습</a:t>
                </a:r>
                <a:r>
                  <a:rPr lang="en-US" altLang="ko-KR" dirty="0">
                    <a:sym typeface="Wingdings" pitchFamily="2" charset="2"/>
                  </a:rPr>
                  <a:t>) // [</a:t>
                </a:r>
                <a:r>
                  <a:rPr lang="ko-KR" altLang="en-US" dirty="0">
                    <a:sym typeface="Wingdings" pitchFamily="2" charset="2"/>
                  </a:rPr>
                  <a:t>그림</a:t>
                </a:r>
                <a:r>
                  <a:rPr lang="en-US" altLang="ko-KR" dirty="0">
                    <a:sym typeface="Wingdings" pitchFamily="2" charset="2"/>
                  </a:rPr>
                  <a:t>6-29]</a:t>
                </a:r>
                <a:r>
                  <a:rPr lang="ko-KR" altLang="en-US" dirty="0">
                    <a:sym typeface="Wingdings" pitchFamily="2" charset="2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𝐡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가 마지막 층의 출력임 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 smtClean="0">
                    <a:sym typeface="Wingdings" pitchFamily="2" charset="2"/>
                  </a:rPr>
                  <a:t>신경망 전체를 한꺼번에 추가로 학습한다</a:t>
                </a:r>
                <a:r>
                  <a:rPr lang="en-US" altLang="ko-KR" dirty="0" smtClean="0">
                    <a:sym typeface="Wingdings" pitchFamily="2" charset="2"/>
                  </a:rPr>
                  <a:t>.  </a:t>
                </a:r>
                <a:r>
                  <a:rPr lang="ko-KR" altLang="en-US" dirty="0" smtClean="0">
                    <a:sym typeface="Wingdings" pitchFamily="2" charset="2"/>
                  </a:rPr>
                  <a:t>미세 조정 단계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 smtClean="0">
                    <a:sym typeface="Wingdings" pitchFamily="2" charset="2"/>
                  </a:rPr>
                  <a:t>층별 예비학습의 역사적 의미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r>
                  <a:rPr lang="ko-KR" altLang="en-US" dirty="0" smtClean="0">
                    <a:sym typeface="Wingdings" pitchFamily="2" charset="2"/>
                  </a:rPr>
                  <a:t>깊은 구조의 </a:t>
                </a:r>
                <a:r>
                  <a:rPr lang="en-US" altLang="ko-KR" dirty="0" smtClean="0">
                    <a:sym typeface="Wingdings" pitchFamily="2" charset="2"/>
                  </a:rPr>
                  <a:t>MLP</a:t>
                </a:r>
                <a:r>
                  <a:rPr lang="ko-KR" altLang="en-US" dirty="0" smtClean="0">
                    <a:sym typeface="Wingdings" pitchFamily="2" charset="2"/>
                  </a:rPr>
                  <a:t> 학습이 번번이 실패하던 상황에서 </a:t>
                </a:r>
                <a:r>
                  <a:rPr lang="en-US" altLang="ko-KR" dirty="0" smtClean="0">
                    <a:sym typeface="Wingdings" pitchFamily="2" charset="2"/>
                  </a:rPr>
                  <a:t>2006</a:t>
                </a:r>
                <a:r>
                  <a:rPr lang="ko-KR" altLang="en-US" dirty="0" smtClean="0">
                    <a:sym typeface="Wingdings" pitchFamily="2" charset="2"/>
                  </a:rPr>
                  <a:t>년에 힌튼 교수가 층별 예비학습 아이디어를 제안하고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성공적인 성능을 입증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r>
                  <a:rPr lang="ko-KR" altLang="en-US" dirty="0" smtClean="0">
                    <a:sym typeface="Wingdings" pitchFamily="2" charset="2"/>
                  </a:rPr>
                  <a:t>이후 기계 학습 연구자들의 관심 고조되고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현재 </a:t>
                </a:r>
                <a:r>
                  <a:rPr lang="ko-KR" altLang="en-US" dirty="0" err="1" smtClean="0">
                    <a:sym typeface="Wingdings" pitchFamily="2" charset="2"/>
                  </a:rPr>
                  <a:t>딥러닝은</a:t>
                </a:r>
                <a:r>
                  <a:rPr lang="ko-KR" altLang="en-US" dirty="0" smtClean="0">
                    <a:sym typeface="Wingdings" pitchFamily="2" charset="2"/>
                  </a:rPr>
                  <a:t> 기계 학습을 주도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ko-KR" altLang="en-US" dirty="0" smtClean="0">
                    <a:sym typeface="Wingdings" pitchFamily="2" charset="2"/>
                  </a:rPr>
                  <a:t>여러 가지 기술 향상으로 현재는 층별 예비학습을 별로 사용하지 않음</a:t>
                </a: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71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6.8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매니폴드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en-US" altLang="ko-KR" dirty="0" smtClean="0"/>
              <a:t>6.8.1 </a:t>
            </a:r>
            <a:r>
              <a:rPr lang="ko-KR" altLang="en-US" dirty="0" err="1" smtClean="0"/>
              <a:t>매니폴드란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6.8.2 </a:t>
            </a:r>
            <a:r>
              <a:rPr lang="en-US" altLang="ko-KR" dirty="0" err="1" smtClean="0"/>
              <a:t>IsoMap</a:t>
            </a:r>
            <a:endParaRPr lang="en-US" altLang="ko-KR" dirty="0" smtClean="0"/>
          </a:p>
          <a:p>
            <a:r>
              <a:rPr lang="en-US" altLang="ko-KR" dirty="0" smtClean="0"/>
              <a:t>6.8.3 LLE</a:t>
            </a:r>
          </a:p>
          <a:p>
            <a:r>
              <a:rPr lang="en-US" altLang="ko-KR" dirty="0" smtClean="0"/>
              <a:t>6.8.4 t-SNE</a:t>
            </a:r>
          </a:p>
          <a:p>
            <a:r>
              <a:rPr lang="en-US" altLang="ko-KR" dirty="0" smtClean="0"/>
              <a:t>6.8.5 </a:t>
            </a:r>
            <a:r>
              <a:rPr lang="ko-KR" altLang="en-US" dirty="0" smtClean="0"/>
              <a:t>귀납적 학습 모델과 </a:t>
            </a:r>
            <a:r>
              <a:rPr lang="ko-KR" altLang="en-US" dirty="0" err="1" smtClean="0"/>
              <a:t>트랜스덕티브</a:t>
            </a:r>
            <a:r>
              <a:rPr lang="ko-KR" altLang="en-US" dirty="0" smtClean="0"/>
              <a:t> 학습 모델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오토인코더는 데이터 구조를 간접적으로 표현</a:t>
            </a:r>
            <a:endParaRPr lang="en-US" altLang="ko-KR" dirty="0" smtClean="0"/>
          </a:p>
          <a:p>
            <a:r>
              <a:rPr lang="ko-KR" altLang="en-US" dirty="0" smtClean="0"/>
              <a:t>반면 </a:t>
            </a:r>
            <a:r>
              <a:rPr lang="ko-KR" altLang="en-US" dirty="0" err="1" smtClean="0"/>
              <a:t>매니폴드</a:t>
            </a:r>
            <a:r>
              <a:rPr lang="ko-KR" altLang="en-US" dirty="0" smtClean="0"/>
              <a:t> 학습은 데이터의 비선형 구조를 직접적으로 반영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6695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비지도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6.2.1 </a:t>
            </a:r>
            <a:r>
              <a:rPr lang="ko-KR" altLang="en-US" dirty="0" smtClean="0"/>
              <a:t>비지도 학습의 일반 과업</a:t>
            </a:r>
            <a:endParaRPr lang="en-US" altLang="ko-KR" dirty="0" smtClean="0"/>
          </a:p>
          <a:p>
            <a:r>
              <a:rPr lang="en-US" altLang="ko-KR" dirty="0" smtClean="0"/>
              <a:t>6.2.2 </a:t>
            </a:r>
            <a:r>
              <a:rPr lang="ko-KR" altLang="en-US" dirty="0" smtClean="0"/>
              <a:t>비지도 학습의 응용 과업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5280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6.8.1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매니폴드란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4968552" cy="5688632"/>
              </a:xfrm>
            </p:spPr>
            <p:txBody>
              <a:bodyPr/>
              <a:lstStyle/>
              <a:p>
                <a:r>
                  <a:rPr lang="ko-KR" altLang="en-US" dirty="0" err="1" smtClean="0"/>
                  <a:t>매니폴드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매니폴드는</a:t>
                </a:r>
                <a:r>
                  <a:rPr lang="ko-KR" altLang="en-US" dirty="0" smtClean="0"/>
                  <a:t> 고차원 공간에 내재한 </a:t>
                </a:r>
                <a:r>
                  <a:rPr lang="ko-KR" altLang="en-US" dirty="0" err="1" smtClean="0"/>
                  <a:t>저차원</a:t>
                </a:r>
                <a:r>
                  <a:rPr lang="ko-KR" altLang="en-US" dirty="0" smtClean="0"/>
                  <a:t> 공간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6-30]</a:t>
                </a:r>
                <a:r>
                  <a:rPr lang="ko-KR" altLang="en-US" dirty="0" smtClean="0"/>
                  <a:t>에서 도로가 </a:t>
                </a:r>
                <a:r>
                  <a:rPr lang="ko-KR" altLang="en-US" dirty="0" err="1" smtClean="0"/>
                  <a:t>매니폴드에</a:t>
                </a:r>
                <a:r>
                  <a:rPr lang="ko-KR" altLang="en-US" dirty="0" smtClean="0"/>
                  <a:t> 해당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자동차 위치를 데이터로 간주하면</a:t>
                </a:r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위도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i="1">
                                <a:latin typeface="Cambria Math"/>
                              </a:rPr>
                              <m:t>경도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i="1">
                                <a:latin typeface="Cambria Math"/>
                              </a:rPr>
                              <m:t>고도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이</a:t>
                </a:r>
                <a:r>
                  <a:rPr lang="en-US" altLang="ko-KR" dirty="0" smtClean="0"/>
                  <a:t> 3</a:t>
                </a:r>
                <a:r>
                  <a:rPr lang="ko-KR" altLang="en-US" dirty="0" smtClean="0"/>
                  <a:t>차원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고차원</a:t>
                </a:r>
                <a:r>
                  <a:rPr lang="en-US" altLang="ko-KR" dirty="0" smtClean="0"/>
                  <a:t>) </a:t>
                </a:r>
                <a:r>
                  <a:rPr lang="ko-KR" altLang="en-US" dirty="0" smtClean="0"/>
                  <a:t>공간 데이터를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기준점에서의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거리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라는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차원</a:t>
                </a:r>
                <a:r>
                  <a:rPr lang="en-US" altLang="ko-KR" dirty="0" smtClean="0"/>
                  <a:t>(</a:t>
                </a:r>
                <a:r>
                  <a:rPr lang="ko-KR" altLang="en-US" dirty="0" err="1" smtClean="0"/>
                  <a:t>저차원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 공간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즉 </a:t>
                </a:r>
                <a:r>
                  <a:rPr lang="ko-KR" altLang="en-US" dirty="0" err="1" smtClean="0"/>
                  <a:t>매니폴드로</a:t>
                </a:r>
                <a:r>
                  <a:rPr lang="ko-KR" altLang="en-US" dirty="0" smtClean="0"/>
                  <a:t> 표현할 수 있음 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보통 </a:t>
                </a:r>
                <a:r>
                  <a:rPr lang="ko-KR" altLang="en-US" dirty="0" err="1" smtClean="0"/>
                  <a:t>매니폴드는</a:t>
                </a:r>
                <a:r>
                  <a:rPr lang="ko-KR" altLang="en-US" dirty="0" smtClean="0"/>
                  <a:t> 비선형 공간이지만 지역적으로 살피면 선형 구조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4968552" cy="5688632"/>
              </a:xfrm>
              <a:blipFill rotWithShape="1">
                <a:blip r:embed="rId2"/>
                <a:stretch>
                  <a:fillRect l="-982" r="-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92493"/>
            <a:ext cx="3485341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635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6.8.1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매니폴드란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 err="1" smtClean="0"/>
              <a:t>매니폴드</a:t>
            </a:r>
            <a:r>
              <a:rPr lang="ko-KR" altLang="en-US" dirty="0" smtClean="0"/>
              <a:t> 가정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smtClean="0"/>
              <a:t>인위적인 상황 예시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매니폴드를</a:t>
            </a:r>
            <a:r>
              <a:rPr lang="ko-KR" altLang="en-US" dirty="0" smtClean="0"/>
              <a:t> 어떻게 찾고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어떻게 표현할 것인가</a:t>
            </a:r>
            <a:r>
              <a:rPr lang="en-US" altLang="ko-KR" dirty="0" smtClean="0"/>
              <a:t>?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328240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36303"/>
            <a:ext cx="4464497" cy="2258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867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6.8.2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IsoMap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알고리즘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최근접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이웃 그래프 구축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첫째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각 점은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US" altLang="ko-KR" dirty="0" smtClean="0"/>
                  <a:t>-</a:t>
                </a:r>
                <a:r>
                  <a:rPr lang="ko-KR" altLang="en-US" dirty="0" err="1" smtClean="0"/>
                  <a:t>최근접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이웃을 구하여 거리를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</a:rPr>
                      <m:t>∗</m:t>
                    </m:r>
                    <m:r>
                      <a:rPr lang="en-US" altLang="ko-KR" i="1" dirty="0" smtClean="0">
                        <a:latin typeface="Cambria Math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 smtClean="0"/>
                  <a:t>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𝐌</m:t>
                    </m:r>
                  </m:oMath>
                </a14:m>
                <a:r>
                  <a:rPr lang="ko-KR" altLang="en-US" dirty="0" smtClean="0"/>
                  <a:t>에 채움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둘째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빈 곳은 최단 경로의</a:t>
                </a:r>
                <a:r>
                  <a:rPr lang="en-US" altLang="ko-KR" baseline="30000" dirty="0" smtClean="0"/>
                  <a:t>shortest path</a:t>
                </a:r>
                <a:r>
                  <a:rPr lang="ko-KR" altLang="en-US" baseline="30000" dirty="0" smtClean="0"/>
                  <a:t> </a:t>
                </a:r>
                <a:r>
                  <a:rPr lang="ko-KR" altLang="en-US" dirty="0" smtClean="0"/>
                  <a:t>길이로 채움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𝐌</m:t>
                    </m:r>
                    <m:r>
                      <a:rPr lang="en-US" altLang="ko-KR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 smtClean="0"/>
                  <a:t>의 고유 벡터를 계산하고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큰 순서대로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ko-KR" altLang="en-US" dirty="0" smtClean="0"/>
                  <a:t>개의 고유 벡터를 선택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이들 고유 벡터가 새로운 </a:t>
                </a:r>
                <a:r>
                  <a:rPr lang="ko-KR" altLang="en-US" dirty="0" err="1" smtClean="0"/>
                  <a:t>저차원</a:t>
                </a:r>
                <a:r>
                  <a:rPr lang="ko-KR" altLang="en-US" dirty="0" smtClean="0"/>
                  <a:t> 공간 형성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ko-KR" altLang="en-US" dirty="0" smtClean="0"/>
                  <a:t>번째 샘플의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 smtClean="0"/>
                  <a:t>번째 좌표는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i="1" smtClean="0">
                            <a:latin typeface="Cambria Math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rad>
                    <m:sSubSup>
                      <m:sSub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로 변환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 smtClean="0"/>
                  <a:t>에 해당하는 고유 벡터의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ko-KR" altLang="en-US" dirty="0" smtClean="0"/>
                  <a:t>번째 요소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2</a:t>
                </a:r>
                <a:r>
                  <a:rPr lang="ko-KR" altLang="en-US" dirty="0" smtClean="0"/>
                  <a:t>차원으로 변환하는 경우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/>
                  <a:t>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ko-KR" altLang="en-US" i="1"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rad>
                            <m:sSubSup>
                              <m:sSub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rad>
                              <m:radPr>
                                <m:degHide m:val="on"/>
                                <m:ctrlPr>
                                  <a:rPr lang="ko-KR" altLang="en-US" i="1"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rad>
                            <m:sSubSup>
                              <m:sSub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변환됨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𝐌</m:t>
                    </m:r>
                  </m:oMath>
                </a14:m>
                <a:r>
                  <a:rPr lang="ko-KR" altLang="en-US" dirty="0" smtClean="0"/>
                  <a:t>의 크기가 방대한 문제점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92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6.8.3 LLE(locally linear embedding)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en-US" altLang="ko-KR" dirty="0" smtClean="0"/>
                  <a:t>LLE</a:t>
                </a:r>
              </a:p>
              <a:p>
                <a:pPr lvl="1"/>
                <a:r>
                  <a:rPr lang="ko-KR" altLang="en-US" dirty="0" smtClean="0"/>
                  <a:t>거리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𝐌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대신에 식 </a:t>
                </a:r>
                <a:r>
                  <a:rPr lang="en-US" altLang="ko-KR" dirty="0" smtClean="0"/>
                  <a:t>(6.42)</a:t>
                </a:r>
                <a:r>
                  <a:rPr lang="ko-KR" altLang="en-US" dirty="0" smtClean="0"/>
                  <a:t>의 함수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𝜖</m:t>
                    </m:r>
                  </m:oMath>
                </a14:m>
                <a:r>
                  <a:rPr lang="ko-KR" altLang="en-US" dirty="0" smtClean="0"/>
                  <a:t>을 최소로 하는 가중치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 smtClean="0"/>
                  <a:t>를 사용함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US" altLang="ko-KR" dirty="0" smtClean="0"/>
                  <a:t>-</a:t>
                </a:r>
                <a:r>
                  <a:rPr lang="ko-KR" altLang="en-US" dirty="0" err="1" smtClean="0"/>
                  <a:t>최근접</a:t>
                </a:r>
                <a:r>
                  <a:rPr lang="ko-KR" altLang="en-US" dirty="0" smtClean="0"/>
                  <a:t> 이웃의 선형 결합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ko-KR" altLang="en-US" i="1" smtClean="0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altLang="ko-KR" i="1" smtClean="0">
                            <a:latin typeface="Cambria Math"/>
                            <a:ea typeface="Cambria Math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>
                                    <a:latin typeface="Cambria Math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ko-KR" altLang="en-US" b="0" i="1" smtClean="0">
                                <a:latin typeface="Cambria Math"/>
                              </a:rPr>
                              <m:t>의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이웃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ko-KR" altLang="en-US" dirty="0" smtClean="0"/>
                  <a:t>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근사화하는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셈</a:t>
                </a:r>
                <a:r>
                  <a:rPr lang="en-US" altLang="ko-KR" dirty="0" smtClean="0"/>
                  <a:t>([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6-32(a)])</a:t>
                </a:r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844824"/>
            <a:ext cx="6480720" cy="110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89040"/>
            <a:ext cx="4680520" cy="2536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621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6.8.3 LLE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 lvl="1"/>
                <a:r>
                  <a:rPr lang="ko-KR" altLang="en-US" dirty="0" smtClean="0"/>
                  <a:t>저차원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공간에서는</a:t>
                </a:r>
                <a:r>
                  <a:rPr lang="en-US" altLang="ko-KR" dirty="0" smtClean="0"/>
                  <a:t>,</a:t>
                </a:r>
              </a:p>
              <a:p>
                <a:pPr lvl="2"/>
                <a:r>
                  <a:rPr lang="ko-KR" altLang="en-US" dirty="0" smtClean="0"/>
                  <a:t>변환된 </a:t>
                </a:r>
                <a:r>
                  <a:rPr lang="ko-KR" altLang="en-US" dirty="0" err="1" smtClean="0"/>
                  <a:t>저차원</a:t>
                </a:r>
                <a:r>
                  <a:rPr lang="ko-KR" altLang="en-US" dirty="0" smtClean="0"/>
                  <a:t> 공간의 점을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/>
                          </a:rPr>
                          <m:t>𝕏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/>
                  <a:t>이라면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(6.43)</a:t>
                </a:r>
                <a:r>
                  <a:rPr lang="ko-KR" altLang="en-US" dirty="0" smtClean="0"/>
                  <a:t>을 최소화하는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/>
                          </a:rPr>
                          <m:t>𝕏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 smtClean="0"/>
                  <a:t>를 찾아야 함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고차원 원래 공간에서의 식 </a:t>
                </a:r>
                <a:r>
                  <a:rPr lang="en-US" altLang="ko-KR" dirty="0" smtClean="0"/>
                  <a:t>(6.42)</a:t>
                </a:r>
                <a:r>
                  <a:rPr lang="ko-KR" altLang="en-US" dirty="0" smtClean="0"/>
                  <a:t>와 </a:t>
                </a:r>
                <a:r>
                  <a:rPr lang="ko-KR" altLang="en-US" dirty="0" err="1" smtClean="0"/>
                  <a:t>저차원</a:t>
                </a:r>
                <a:r>
                  <a:rPr lang="ko-KR" altLang="en-US" dirty="0" smtClean="0"/>
                  <a:t> 변환 공간에서 식 </a:t>
                </a:r>
                <a:r>
                  <a:rPr lang="en-US" altLang="ko-KR" dirty="0" smtClean="0"/>
                  <a:t>(6.43)</a:t>
                </a:r>
                <a:r>
                  <a:rPr lang="ko-KR" altLang="en-US" dirty="0" smtClean="0"/>
                  <a:t>을 비슷하게 유지함으로써 원래 데이터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 smtClean="0"/>
                  <a:t>와 변환된 데이터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/>
                          </a:rPr>
                          <m:t>𝕏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 smtClean="0"/>
                  <a:t>가 비슷한 구조를 가짐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t="-3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64857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237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6.8.4 t-SNE(stochastic neighbor embedding)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현재</a:t>
                </a:r>
                <a:r>
                  <a:rPr lang="en-US" altLang="ko-KR" dirty="0" smtClean="0"/>
                  <a:t> t-SNE</a:t>
                </a:r>
                <a:r>
                  <a:rPr lang="ko-KR" altLang="en-US" dirty="0" smtClean="0"/>
                  <a:t>는 </a:t>
                </a:r>
                <a:r>
                  <a:rPr lang="ko-KR" altLang="en-US" dirty="0" err="1" smtClean="0"/>
                  <a:t>매니폴드</a:t>
                </a:r>
                <a:r>
                  <a:rPr lang="ko-KR" altLang="en-US" dirty="0" smtClean="0"/>
                  <a:t> 공간 변환 기법 중에서 가장 뛰어남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r>
                  <a:rPr lang="ko-KR" altLang="en-US" dirty="0" smtClean="0"/>
                  <a:t>원래 공간에서 유사도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측정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와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유사도를</a:t>
                </a:r>
                <a:r>
                  <a:rPr lang="ko-KR" altLang="en-US" dirty="0" smtClean="0"/>
                  <a:t> 식 </a:t>
                </a:r>
                <a:r>
                  <a:rPr lang="en-US" altLang="ko-KR" dirty="0" smtClean="0"/>
                  <a:t>(6.45)</a:t>
                </a:r>
                <a:r>
                  <a:rPr lang="ko-KR" altLang="en-US" dirty="0" smtClean="0"/>
                  <a:t>의 확률로 측정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49" y="1556792"/>
            <a:ext cx="6328125" cy="204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16" y="4509120"/>
            <a:ext cx="5814789" cy="2037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0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6.8.4 t-SNE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변환된 공간에서의 </a:t>
                </a:r>
                <a:r>
                  <a:rPr lang="ko-KR" altLang="en-US" dirty="0" err="1" smtClean="0"/>
                  <a:t>유사도는</a:t>
                </a:r>
                <a:r>
                  <a:rPr lang="ko-KR" altLang="en-US" dirty="0" smtClean="0"/>
                  <a:t> 스튜던트 </a:t>
                </a:r>
                <a:r>
                  <a:rPr lang="en-US" altLang="ko-KR" dirty="0" smtClean="0"/>
                  <a:t>t </a:t>
                </a:r>
                <a:r>
                  <a:rPr lang="ko-KR" altLang="en-US" dirty="0" smtClean="0"/>
                  <a:t>분포로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측정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𝐲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와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𝐲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변환된 공간에서의 점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 smtClean="0"/>
                  <a:t>원래 데이터와 변환된 데이터의 구조가 비슷해야 하므로</a:t>
                </a:r>
                <a:r>
                  <a:rPr lang="en-US" altLang="ko-KR" dirty="0" smtClean="0"/>
                  <a:t>,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확률 분포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ko-KR" altLang="en-US" dirty="0" smtClean="0"/>
                  <a:t>와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ko-KR" altLang="en-US" dirty="0" smtClean="0"/>
                  <a:t>가 비슷할수록 좋음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비슷한 정도를 측정하기 위해 식 </a:t>
                </a:r>
                <a:r>
                  <a:rPr lang="en-US" altLang="ko-KR" dirty="0" smtClean="0"/>
                  <a:t>(6.47)</a:t>
                </a:r>
                <a:r>
                  <a:rPr lang="ko-KR" altLang="en-US" dirty="0" smtClean="0"/>
                  <a:t>의 </a:t>
                </a:r>
                <a:r>
                  <a:rPr lang="en-US" altLang="ko-KR" dirty="0" smtClean="0"/>
                  <a:t>KL </a:t>
                </a:r>
                <a:r>
                  <a:rPr lang="ko-KR" altLang="en-US" dirty="0" err="1" smtClean="0"/>
                  <a:t>다이버전스를</a:t>
                </a:r>
                <a:r>
                  <a:rPr lang="ko-KR" altLang="en-US" dirty="0" smtClean="0"/>
                  <a:t> 사용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87" y="2060848"/>
            <a:ext cx="6264696" cy="86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72" y="4941168"/>
            <a:ext cx="7242820" cy="9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81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6.8.4 t-SNE(stochastic neighbor embedding)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학습 알고리즘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목적함수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𝐽</m:t>
                    </m:r>
                  </m:oMath>
                </a14:m>
                <a:r>
                  <a:rPr lang="ko-KR" altLang="en-US" dirty="0" smtClean="0"/>
                  <a:t>를 최소로 하는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즉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ko-KR" altLang="en-US" dirty="0"/>
                  <a:t>와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ko-KR" altLang="en-US" dirty="0" smtClean="0"/>
                  <a:t>의 </a:t>
                </a:r>
                <a:r>
                  <a:rPr lang="en-US" altLang="ko-KR" dirty="0" smtClean="0"/>
                  <a:t>KL </a:t>
                </a:r>
                <a:r>
                  <a:rPr lang="ko-KR" altLang="en-US" dirty="0" err="1" smtClean="0"/>
                  <a:t>다이버전스를</a:t>
                </a:r>
                <a:r>
                  <a:rPr lang="ko-KR" altLang="en-US" dirty="0" smtClean="0"/>
                  <a:t> 최소로 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/>
                          </a:rPr>
                          <m:t>𝕏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 smtClean="0"/>
                  <a:t>를 찾는 문제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경사 </a:t>
                </a:r>
                <a:r>
                  <a:rPr lang="ko-KR" altLang="en-US" dirty="0" err="1" smtClean="0"/>
                  <a:t>하강법을</a:t>
                </a:r>
                <a:r>
                  <a:rPr lang="ko-KR" altLang="en-US" dirty="0" smtClean="0"/>
                  <a:t> 이용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(6.48))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5864596" cy="68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6952"/>
            <a:ext cx="6680720" cy="346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03848" y="6433676"/>
            <a:ext cx="56634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0000FF"/>
                </a:solidFill>
              </a:rPr>
              <a:t>T-SNE</a:t>
            </a:r>
            <a:r>
              <a:rPr lang="ko-KR" altLang="en-US" sz="1600" dirty="0" smtClean="0">
                <a:solidFill>
                  <a:srgbClr val="0000FF"/>
                </a:solidFill>
              </a:rPr>
              <a:t>에 대한 다양한 정보 </a:t>
            </a:r>
            <a:r>
              <a:rPr lang="en-US" altLang="ko-KR" sz="1600" dirty="0" smtClean="0">
                <a:solidFill>
                  <a:srgbClr val="0000FF"/>
                </a:solidFill>
              </a:rPr>
              <a:t>http</a:t>
            </a:r>
            <a:r>
              <a:rPr lang="en-US" altLang="ko-KR" sz="1600" dirty="0">
                <a:solidFill>
                  <a:srgbClr val="0000FF"/>
                </a:solidFill>
              </a:rPr>
              <a:t>://lvdmaaten.github.io/tsne/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6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6.8.5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귀납적 학습 모델과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트랜스덕티브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학습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err="1" smtClean="0"/>
              <a:t>트랜스덕티브</a:t>
            </a:r>
            <a:r>
              <a:rPr lang="ko-KR" altLang="en-US" dirty="0" smtClean="0"/>
              <a:t> 학습 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훈련집합 이외의 새로운 샘플을 처리할 능력이 없는 모델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IsoMap</a:t>
            </a:r>
            <a:r>
              <a:rPr lang="en-US" altLang="ko-KR" dirty="0" smtClean="0"/>
              <a:t>, LLE, t-SNE</a:t>
            </a:r>
            <a:r>
              <a:rPr lang="ko-KR" altLang="en-US" dirty="0" smtClean="0"/>
              <a:t>는 모두 </a:t>
            </a:r>
            <a:r>
              <a:rPr lang="ko-KR" altLang="en-US" dirty="0" err="1" smtClean="0"/>
              <a:t>트랜스덕티브</a:t>
            </a:r>
            <a:r>
              <a:rPr lang="ko-KR" altLang="en-US" dirty="0" smtClean="0"/>
              <a:t> 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가시화라는 목적에 관한 한 </a:t>
            </a:r>
            <a:r>
              <a:rPr lang="en-US" altLang="ko-KR" dirty="0" smtClean="0"/>
              <a:t>PCA</a:t>
            </a:r>
            <a:r>
              <a:rPr lang="ko-KR" altLang="en-US" dirty="0" smtClean="0"/>
              <a:t>나 오토인코더와 같은 귀납적 모델보다 성능이 뛰어남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 smtClean="0"/>
              <a:t>귀납적 모델</a:t>
            </a:r>
            <a:endParaRPr lang="en-US" altLang="ko-KR" dirty="0" smtClean="0"/>
          </a:p>
          <a:p>
            <a:pPr lvl="1"/>
            <a:r>
              <a:rPr lang="ko-KR" altLang="en-US" dirty="0"/>
              <a:t>훈련집합 이외의 새로운 샘플을 처리할 능력이 </a:t>
            </a:r>
            <a:r>
              <a:rPr lang="ko-KR" altLang="en-US" dirty="0" smtClean="0"/>
              <a:t>있는 모델</a:t>
            </a:r>
            <a:endParaRPr lang="en-US" altLang="ko-KR" dirty="0" smtClean="0"/>
          </a:p>
          <a:p>
            <a:pPr lvl="1"/>
            <a:r>
              <a:rPr lang="en-US" altLang="ko-KR" dirty="0" err="1"/>
              <a:t>IsoMap</a:t>
            </a:r>
            <a:r>
              <a:rPr lang="en-US" altLang="ko-KR" dirty="0"/>
              <a:t>, LLE, </a:t>
            </a:r>
            <a:r>
              <a:rPr lang="en-US" altLang="ko-KR" dirty="0" smtClean="0"/>
              <a:t>t-SNE</a:t>
            </a:r>
            <a:r>
              <a:rPr lang="ko-KR" altLang="en-US" dirty="0" smtClean="0"/>
              <a:t>를 제외한 지금까지 공부한 모든 모델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주어진 문제에 따라 둘 중 적절한 것을 선택하는 지혜 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08920"/>
            <a:ext cx="8489776" cy="902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80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비지도 학습의 일반 과업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세 가지 일반 과업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군집화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유사한 샘플을 모아 같은 그룹으로 묶는 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밀도 추정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데이터로부터 확률분포를 추정하는 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공간 변환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원래 특징 공간을 </a:t>
            </a:r>
            <a:r>
              <a:rPr lang="ko-KR" altLang="en-US" dirty="0" err="1" smtClean="0"/>
              <a:t>저차원</a:t>
            </a:r>
            <a:r>
              <a:rPr lang="ko-KR" altLang="en-US" dirty="0" smtClean="0"/>
              <a:t> 또는 고차원 공간으로 변환하는 일</a:t>
            </a:r>
            <a:endParaRPr lang="en-US" altLang="ko-KR" dirty="0" smtClean="0"/>
          </a:p>
          <a:p>
            <a:r>
              <a:rPr lang="ko-KR" altLang="en-US" dirty="0" smtClean="0"/>
              <a:t>데이터에 내재한 구조를 잘 파악하여 새로운 정보를 발견해야 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68960"/>
            <a:ext cx="5040560" cy="3360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74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비지도 학습의 응용 과업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아주 많은 응용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서로 밀접하게 연관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군집화의 응용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맞춤 광고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 분할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유전자 데이터 분석</a:t>
            </a:r>
            <a:r>
              <a:rPr lang="en-US" altLang="ko-KR" dirty="0" smtClean="0"/>
              <a:t>, SNS </a:t>
            </a:r>
            <a:r>
              <a:rPr lang="ko-KR" altLang="en-US" dirty="0" smtClean="0"/>
              <a:t>실시간 </a:t>
            </a:r>
            <a:r>
              <a:rPr lang="ko-KR" altLang="en-US" dirty="0" err="1" smtClean="0"/>
              <a:t>검색어</a:t>
            </a:r>
            <a:r>
              <a:rPr lang="ko-KR" altLang="en-US" dirty="0" smtClean="0"/>
              <a:t> 분석하여 사람들의 관심 파악 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밀도 추정의 응용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 모델 구축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공간 변환의 응용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데이터 가시화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압축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특징 추출</a:t>
            </a:r>
            <a:r>
              <a:rPr lang="en-US" altLang="ko-KR" dirty="0" smtClean="0"/>
              <a:t>(</a:t>
            </a:r>
            <a:r>
              <a:rPr lang="ko-KR" altLang="en-US" dirty="0" smtClean="0"/>
              <a:t>표현 학습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8935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군집화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6.3.1 </a:t>
            </a:r>
            <a:r>
              <a:rPr lang="en-US" altLang="ko-KR" i="1" dirty="0" smtClean="0"/>
              <a:t>k</a:t>
            </a:r>
            <a:r>
              <a:rPr lang="en-US" altLang="ko-KR" dirty="0" smtClean="0"/>
              <a:t>-</a:t>
            </a:r>
            <a:r>
              <a:rPr lang="ko-KR" altLang="en-US" dirty="0" smtClean="0"/>
              <a:t>평균 알고리즘</a:t>
            </a:r>
            <a:endParaRPr lang="en-US" altLang="ko-KR" dirty="0" smtClean="0"/>
          </a:p>
          <a:p>
            <a:r>
              <a:rPr lang="en-US" altLang="ko-KR" dirty="0" smtClean="0"/>
              <a:t>6.3.2 </a:t>
            </a:r>
            <a:r>
              <a:rPr lang="ko-KR" altLang="en-US" dirty="0" smtClean="0"/>
              <a:t>친밀도 전파 알고리즘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3437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7037</TotalTime>
  <Words>3580</Words>
  <Application>Microsoft Office PowerPoint</Application>
  <PresentationFormat>화면 슬라이드 쇼(4:3)</PresentationFormat>
  <Paragraphs>813</Paragraphs>
  <Slides>68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9" baseType="lpstr">
      <vt:lpstr>굴림</vt:lpstr>
      <vt:lpstr>Arial</vt:lpstr>
      <vt:lpstr>Tahoma</vt:lpstr>
      <vt:lpstr>맑은 고딕</vt:lpstr>
      <vt:lpstr>아리따M</vt:lpstr>
      <vt:lpstr>HY견고딕</vt:lpstr>
      <vt:lpstr>Wingdings</vt:lpstr>
      <vt:lpstr>Cambria Math</vt:lpstr>
      <vt:lpstr>나눔손글씨 펜</vt:lpstr>
      <vt:lpstr>Times New Roman</vt:lpstr>
      <vt:lpstr>1_Office 테마</vt:lpstr>
      <vt:lpstr>6장. 비지도 학습</vt:lpstr>
      <vt:lpstr>PREVIEW</vt:lpstr>
      <vt:lpstr>PowerPoint 프레젠테이션</vt:lpstr>
      <vt:lpstr>6.1 지도 학습과 비지도 학습, 준지도 학습</vt:lpstr>
      <vt:lpstr>6.1 지도 학습과 비지도 학습, 준지도 학습</vt:lpstr>
      <vt:lpstr>6.2 비지도 학습</vt:lpstr>
      <vt:lpstr>6.2.1 비지도 학습의 일반 과업</vt:lpstr>
      <vt:lpstr>6.2.2 비지도 학습의 응용 과업</vt:lpstr>
      <vt:lpstr>6.3 군집화</vt:lpstr>
      <vt:lpstr>6.3 군집화</vt:lpstr>
      <vt:lpstr>6.3.1 k-평균 알고리즘</vt:lpstr>
      <vt:lpstr>6.3.1 k-평균 알고리즘</vt:lpstr>
      <vt:lpstr>6.3.1 k-평균 알고리즘</vt:lpstr>
      <vt:lpstr>6.3.1 k-평균 알고리즘</vt:lpstr>
      <vt:lpstr>6.3.1 k-평균 알고리즘</vt:lpstr>
      <vt:lpstr>6.3.1 k-평균 알고리즘</vt:lpstr>
      <vt:lpstr>6.3.2 친밀도 전파 알고리즘</vt:lpstr>
      <vt:lpstr>6.3.2 친밀도 전파 알고리즘</vt:lpstr>
      <vt:lpstr>6.3.2 친밀도 전파 알고리즘</vt:lpstr>
      <vt:lpstr>6.3.2 친밀도 전파 알고리즘</vt:lpstr>
      <vt:lpstr>6.4 밀도 추정</vt:lpstr>
      <vt:lpstr>6.4.1 커널 밀도 추정</vt:lpstr>
      <vt:lpstr>6.4.1 커널 밀도 추정</vt:lpstr>
      <vt:lpstr>6.4.1 커널 밀도 추정</vt:lpstr>
      <vt:lpstr>6.4.1 커널 밀도 추정</vt:lpstr>
      <vt:lpstr>6.4.2 가우시안 혼합</vt:lpstr>
      <vt:lpstr>6.4.2 가우시안 혼합</vt:lpstr>
      <vt:lpstr>6.4.2 가우시안 혼합</vt:lpstr>
      <vt:lpstr>6.4.3 EM 알고리즘</vt:lpstr>
      <vt:lpstr>6.4.3 EM 알고리즘</vt:lpstr>
      <vt:lpstr>6.5 공간 변환의 이해</vt:lpstr>
      <vt:lpstr>6.5 공간 변환의 이해</vt:lpstr>
      <vt:lpstr>6.6 선형 인자 모델</vt:lpstr>
      <vt:lpstr>6.6 선형 인자 모델</vt:lpstr>
      <vt:lpstr>6.6.1 주성분 분석</vt:lpstr>
      <vt:lpstr>6.6.1 주성분 분석</vt:lpstr>
      <vt:lpstr>6.6.1 주성분 분석</vt:lpstr>
      <vt:lpstr>6.6.1 주성분 분석</vt:lpstr>
      <vt:lpstr>6.6.1 주성분 분석</vt:lpstr>
      <vt:lpstr>6.6.1 주성분 분석</vt:lpstr>
      <vt:lpstr>6.6.1 주성분 분석</vt:lpstr>
      <vt:lpstr>6.6.1 주성분 분석</vt:lpstr>
      <vt:lpstr>6.6.2 독립 성분 분석</vt:lpstr>
      <vt:lpstr>6.6.2 독립 성분 분석</vt:lpstr>
      <vt:lpstr>6.6.2 독립 성분 분석</vt:lpstr>
      <vt:lpstr>6.6.2 독립 성분 분석</vt:lpstr>
      <vt:lpstr>6.6.2 독립 성분 분석</vt:lpstr>
      <vt:lpstr>6.6.2 독립 성분 분석</vt:lpstr>
      <vt:lpstr>6.6.3 희소 코딩</vt:lpstr>
      <vt:lpstr>6.6.3 희소 코딩</vt:lpstr>
      <vt:lpstr>6.7 오토인코더</vt:lpstr>
      <vt:lpstr>6.7 오토인코더</vt:lpstr>
      <vt:lpstr>6.7 오토인코더</vt:lpstr>
      <vt:lpstr>6.7 오토인코더</vt:lpstr>
      <vt:lpstr>6.7.1 규제 오토인코더</vt:lpstr>
      <vt:lpstr>6.7.1 규제 오토인코더</vt:lpstr>
      <vt:lpstr>6.7.2 적층 오토인코더</vt:lpstr>
      <vt:lpstr>6.7.2 적층 오토인코더</vt:lpstr>
      <vt:lpstr>6.8 매니폴드 학습</vt:lpstr>
      <vt:lpstr>6.8.1 매니폴드란?</vt:lpstr>
      <vt:lpstr>6.8.1 매니폴드란?</vt:lpstr>
      <vt:lpstr>6.8.2 IsoMap</vt:lpstr>
      <vt:lpstr>6.8.3 LLE(locally linear embedding)</vt:lpstr>
      <vt:lpstr>6.8.3 LLE</vt:lpstr>
      <vt:lpstr>6.8.4 t-SNE(stochastic neighbor embedding)</vt:lpstr>
      <vt:lpstr>6.8.4 t-SNE</vt:lpstr>
      <vt:lpstr>6.8.4 t-SNE(stochastic neighbor embedding)</vt:lpstr>
      <vt:lpstr>6.8.5 귀납적 학습 모델과 트랜스덕티브 학습 모델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Kang Eun Hee</cp:lastModifiedBy>
  <cp:revision>649</cp:revision>
  <cp:lastPrinted>2018-01-29T07:02:04Z</cp:lastPrinted>
  <dcterms:created xsi:type="dcterms:W3CDTF">2006-10-05T04:04:58Z</dcterms:created>
  <dcterms:modified xsi:type="dcterms:W3CDTF">2018-02-05T02:04:43Z</dcterms:modified>
</cp:coreProperties>
</file>